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89" r:id="rId2"/>
    <p:sldId id="330" r:id="rId3"/>
    <p:sldId id="487" r:id="rId4"/>
    <p:sldId id="488" r:id="rId5"/>
    <p:sldId id="328" r:id="rId6"/>
    <p:sldId id="331" r:id="rId7"/>
    <p:sldId id="271" r:id="rId8"/>
    <p:sldId id="345" r:id="rId9"/>
    <p:sldId id="351" r:id="rId10"/>
    <p:sldId id="499" r:id="rId11"/>
    <p:sldId id="503" r:id="rId12"/>
    <p:sldId id="502" r:id="rId13"/>
    <p:sldId id="471" r:id="rId14"/>
    <p:sldId id="341" r:id="rId15"/>
    <p:sldId id="500" r:id="rId16"/>
    <p:sldId id="495" r:id="rId17"/>
    <p:sldId id="505" r:id="rId18"/>
    <p:sldId id="33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0476"/>
  </p:normalViewPr>
  <p:slideViewPr>
    <p:cSldViewPr snapToGrid="0" snapToObjects="1">
      <p:cViewPr varScale="1">
        <p:scale>
          <a:sx n="95" d="100"/>
          <a:sy n="95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v280\Downloads\DTOC-England-Timeseries-February-2020-4W5PA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Daily average</a:t>
            </a:r>
            <a:r>
              <a:rPr lang="en-GB" baseline="0" dirty="0"/>
              <a:t> number of beds occupied by DTOC patients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8652092097771529E-2"/>
          <c:y val="9.3915179093987194E-2"/>
          <c:w val="0.86011492668196021"/>
          <c:h val="0.77667959313689794"/>
        </c:manualLayout>
      </c:layout>
      <c:lineChart>
        <c:grouping val="standard"/>
        <c:varyColors val="0"/>
        <c:ser>
          <c:idx val="4"/>
          <c:order val="0"/>
          <c:tx>
            <c:v>Acute care</c:v>
          </c:tx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'Delayed Days by type'!$D$17:$D$131</c:f>
              <c:strCache>
                <c:ptCount val="115"/>
                <c:pt idx="0">
                  <c:v>2010-11 Aug</c:v>
                </c:pt>
                <c:pt idx="1">
                  <c:v>2010-11 Sep</c:v>
                </c:pt>
                <c:pt idx="2">
                  <c:v>2010-11 Oct</c:v>
                </c:pt>
                <c:pt idx="3">
                  <c:v>2010-11 Nov</c:v>
                </c:pt>
                <c:pt idx="4">
                  <c:v>2010-11 Dec</c:v>
                </c:pt>
                <c:pt idx="5">
                  <c:v>2010-11 Jan</c:v>
                </c:pt>
                <c:pt idx="6">
                  <c:v>2010-11 Feb</c:v>
                </c:pt>
                <c:pt idx="7">
                  <c:v>2010-11 Mar</c:v>
                </c:pt>
                <c:pt idx="8">
                  <c:v>2011-12 Apr</c:v>
                </c:pt>
                <c:pt idx="9">
                  <c:v>2011-12 May</c:v>
                </c:pt>
                <c:pt idx="10">
                  <c:v>2011-12 Jun</c:v>
                </c:pt>
                <c:pt idx="11">
                  <c:v>2011-12 Jul</c:v>
                </c:pt>
                <c:pt idx="12">
                  <c:v>2011-12 Aug</c:v>
                </c:pt>
                <c:pt idx="13">
                  <c:v>2011-12 Sep</c:v>
                </c:pt>
                <c:pt idx="14">
                  <c:v>2011-12 Oct</c:v>
                </c:pt>
                <c:pt idx="15">
                  <c:v>2011-12 Nov</c:v>
                </c:pt>
                <c:pt idx="16">
                  <c:v>2011-12 Dec</c:v>
                </c:pt>
                <c:pt idx="17">
                  <c:v>2011-12 Jan</c:v>
                </c:pt>
                <c:pt idx="18">
                  <c:v>2011-12 Feb</c:v>
                </c:pt>
                <c:pt idx="19">
                  <c:v>2011-12 Mar</c:v>
                </c:pt>
                <c:pt idx="20">
                  <c:v>2012-13 Apr</c:v>
                </c:pt>
                <c:pt idx="21">
                  <c:v>2012-13 May</c:v>
                </c:pt>
                <c:pt idx="22">
                  <c:v>2012-13 Jun</c:v>
                </c:pt>
                <c:pt idx="23">
                  <c:v>2012-13 Jul</c:v>
                </c:pt>
                <c:pt idx="24">
                  <c:v>2012-13 Aug</c:v>
                </c:pt>
                <c:pt idx="25">
                  <c:v>2012-13 Sep</c:v>
                </c:pt>
                <c:pt idx="26">
                  <c:v>2012-13 Oct</c:v>
                </c:pt>
                <c:pt idx="27">
                  <c:v>2012-13 Nov</c:v>
                </c:pt>
                <c:pt idx="28">
                  <c:v>2012-13 Dec</c:v>
                </c:pt>
                <c:pt idx="29">
                  <c:v>2012-13 Jan</c:v>
                </c:pt>
                <c:pt idx="30">
                  <c:v>2012-13 Feb</c:v>
                </c:pt>
                <c:pt idx="31">
                  <c:v>2012-13 Mar</c:v>
                </c:pt>
                <c:pt idx="32">
                  <c:v>2013-14 Apr</c:v>
                </c:pt>
                <c:pt idx="33">
                  <c:v>2013-14 May</c:v>
                </c:pt>
                <c:pt idx="34">
                  <c:v>2013-14 Jun</c:v>
                </c:pt>
                <c:pt idx="35">
                  <c:v>2013-14 Jul</c:v>
                </c:pt>
                <c:pt idx="36">
                  <c:v>2013-14 Aug</c:v>
                </c:pt>
                <c:pt idx="37">
                  <c:v>2013-14 Sep</c:v>
                </c:pt>
                <c:pt idx="38">
                  <c:v>2013-14 Oct</c:v>
                </c:pt>
                <c:pt idx="39">
                  <c:v>2013-14 Nov</c:v>
                </c:pt>
                <c:pt idx="40">
                  <c:v>2013-14 Dec</c:v>
                </c:pt>
                <c:pt idx="41">
                  <c:v>2013-14 Jan</c:v>
                </c:pt>
                <c:pt idx="42">
                  <c:v>2013-14 Feb</c:v>
                </c:pt>
                <c:pt idx="43">
                  <c:v>2013-14 Mar</c:v>
                </c:pt>
                <c:pt idx="44">
                  <c:v>2014-15 Apr</c:v>
                </c:pt>
                <c:pt idx="45">
                  <c:v>2014-15 May</c:v>
                </c:pt>
                <c:pt idx="46">
                  <c:v>2014-15 Jun</c:v>
                </c:pt>
                <c:pt idx="47">
                  <c:v>2014-15 Jul</c:v>
                </c:pt>
                <c:pt idx="48">
                  <c:v>2014-15 Aug</c:v>
                </c:pt>
                <c:pt idx="49">
                  <c:v>2014-15 Sep</c:v>
                </c:pt>
                <c:pt idx="50">
                  <c:v>2014-15 Oct</c:v>
                </c:pt>
                <c:pt idx="51">
                  <c:v>2014-15 Nov</c:v>
                </c:pt>
                <c:pt idx="52">
                  <c:v>2014-15 Dec</c:v>
                </c:pt>
                <c:pt idx="53">
                  <c:v>2014-15 Jan</c:v>
                </c:pt>
                <c:pt idx="54">
                  <c:v>2014-15 Feb</c:v>
                </c:pt>
                <c:pt idx="55">
                  <c:v>2014-15 Mar</c:v>
                </c:pt>
                <c:pt idx="56">
                  <c:v>2015-16 Apr</c:v>
                </c:pt>
                <c:pt idx="57">
                  <c:v>2015-16 May</c:v>
                </c:pt>
                <c:pt idx="58">
                  <c:v>2015-16 Jun</c:v>
                </c:pt>
                <c:pt idx="59">
                  <c:v>2015-16 Jul</c:v>
                </c:pt>
                <c:pt idx="60">
                  <c:v>2015-16 Aug</c:v>
                </c:pt>
                <c:pt idx="61">
                  <c:v>2015-16 Sep</c:v>
                </c:pt>
                <c:pt idx="62">
                  <c:v>2015-16 Oct</c:v>
                </c:pt>
                <c:pt idx="63">
                  <c:v>2015-16 Nov</c:v>
                </c:pt>
                <c:pt idx="64">
                  <c:v>2015-16 Dec</c:v>
                </c:pt>
                <c:pt idx="65">
                  <c:v>2015-16 Jan</c:v>
                </c:pt>
                <c:pt idx="66">
                  <c:v>2015-16 Feb</c:v>
                </c:pt>
                <c:pt idx="67">
                  <c:v>2015-16 Mar</c:v>
                </c:pt>
                <c:pt idx="68">
                  <c:v>2016-17 Apr</c:v>
                </c:pt>
                <c:pt idx="69">
                  <c:v>2016-17 May</c:v>
                </c:pt>
                <c:pt idx="70">
                  <c:v>2016-17 Jun</c:v>
                </c:pt>
                <c:pt idx="71">
                  <c:v>2016-17 Jul</c:v>
                </c:pt>
                <c:pt idx="72">
                  <c:v>2016-17 Aug</c:v>
                </c:pt>
                <c:pt idx="73">
                  <c:v>2016-17 Sep</c:v>
                </c:pt>
                <c:pt idx="74">
                  <c:v>2016-17 Oct</c:v>
                </c:pt>
                <c:pt idx="75">
                  <c:v>2016-17 Nov</c:v>
                </c:pt>
                <c:pt idx="76">
                  <c:v>2016-17 Dec</c:v>
                </c:pt>
                <c:pt idx="77">
                  <c:v>2016-17 Jan</c:v>
                </c:pt>
                <c:pt idx="78">
                  <c:v>2016-17 Feb</c:v>
                </c:pt>
                <c:pt idx="79">
                  <c:v>2016-17 Mar</c:v>
                </c:pt>
                <c:pt idx="80">
                  <c:v>2017-18 Apr</c:v>
                </c:pt>
                <c:pt idx="81">
                  <c:v>2017-18 May</c:v>
                </c:pt>
                <c:pt idx="82">
                  <c:v>2017-18 Jun</c:v>
                </c:pt>
                <c:pt idx="83">
                  <c:v>2017-18 Jul</c:v>
                </c:pt>
                <c:pt idx="84">
                  <c:v>2017-18 Aug</c:v>
                </c:pt>
                <c:pt idx="85">
                  <c:v>2017-18 Sep</c:v>
                </c:pt>
                <c:pt idx="86">
                  <c:v>2017-18 Oct</c:v>
                </c:pt>
                <c:pt idx="87">
                  <c:v>2017-18 Nov</c:v>
                </c:pt>
                <c:pt idx="88">
                  <c:v>2017-18 Dec</c:v>
                </c:pt>
                <c:pt idx="89">
                  <c:v>2017-18 Jan</c:v>
                </c:pt>
                <c:pt idx="90">
                  <c:v>2017-18 Feb</c:v>
                </c:pt>
                <c:pt idx="91">
                  <c:v>2017-18 Mar</c:v>
                </c:pt>
                <c:pt idx="92">
                  <c:v>2018-19 Apr</c:v>
                </c:pt>
                <c:pt idx="93">
                  <c:v>2018-19 May</c:v>
                </c:pt>
                <c:pt idx="94">
                  <c:v>2018-19 Jun</c:v>
                </c:pt>
                <c:pt idx="95">
                  <c:v>2018-19 Jul</c:v>
                </c:pt>
                <c:pt idx="96">
                  <c:v>2018-19 Aug</c:v>
                </c:pt>
                <c:pt idx="97">
                  <c:v>2018-19 Sep</c:v>
                </c:pt>
                <c:pt idx="98">
                  <c:v>2018-19 Oct</c:v>
                </c:pt>
                <c:pt idx="99">
                  <c:v>2018-19 Nov</c:v>
                </c:pt>
                <c:pt idx="100">
                  <c:v>2018-19 Dec</c:v>
                </c:pt>
                <c:pt idx="101">
                  <c:v>2018-19 Jan</c:v>
                </c:pt>
                <c:pt idx="102">
                  <c:v>2018-19 Feb</c:v>
                </c:pt>
                <c:pt idx="103">
                  <c:v>2018-19 Mar</c:v>
                </c:pt>
                <c:pt idx="104">
                  <c:v>2019-20 Apr</c:v>
                </c:pt>
                <c:pt idx="105">
                  <c:v>2019-20 May</c:v>
                </c:pt>
                <c:pt idx="106">
                  <c:v>2019-20 Jun</c:v>
                </c:pt>
                <c:pt idx="107">
                  <c:v>2019-20 Jul</c:v>
                </c:pt>
                <c:pt idx="108">
                  <c:v>2019-20 Aug</c:v>
                </c:pt>
                <c:pt idx="109">
                  <c:v>2019-20 Sep</c:v>
                </c:pt>
                <c:pt idx="110">
                  <c:v>2019-20 Oct</c:v>
                </c:pt>
                <c:pt idx="111">
                  <c:v>2019-20 Nov</c:v>
                </c:pt>
                <c:pt idx="112">
                  <c:v>2019-20 Dec</c:v>
                </c:pt>
                <c:pt idx="113">
                  <c:v>2019-20 Jan</c:v>
                </c:pt>
                <c:pt idx="114">
                  <c:v>2019-20 Feb</c:v>
                </c:pt>
              </c:strCache>
            </c:strRef>
          </c:cat>
          <c:val>
            <c:numRef>
              <c:f>'Delayed Days by type'!$I$17:$I$131</c:f>
              <c:numCache>
                <c:formatCode>#,##0</c:formatCode>
                <c:ptCount val="115"/>
                <c:pt idx="0">
                  <c:v>1784.9032258064517</c:v>
                </c:pt>
                <c:pt idx="1">
                  <c:v>2010.5333333333333</c:v>
                </c:pt>
                <c:pt idx="2">
                  <c:v>1882.6451612903227</c:v>
                </c:pt>
                <c:pt idx="3">
                  <c:v>1972.8</c:v>
                </c:pt>
                <c:pt idx="4">
                  <c:v>1924.6774193548388</c:v>
                </c:pt>
                <c:pt idx="5">
                  <c:v>1939.516129032258</c:v>
                </c:pt>
                <c:pt idx="6">
                  <c:v>2171.75</c:v>
                </c:pt>
                <c:pt idx="7">
                  <c:v>2132.1612903225805</c:v>
                </c:pt>
                <c:pt idx="8">
                  <c:v>1946.9</c:v>
                </c:pt>
                <c:pt idx="9">
                  <c:v>1956.0645161290322</c:v>
                </c:pt>
                <c:pt idx="10">
                  <c:v>2153.5666666666666</c:v>
                </c:pt>
                <c:pt idx="11">
                  <c:v>2004.516129032258</c:v>
                </c:pt>
                <c:pt idx="12">
                  <c:v>2041.5483870967741</c:v>
                </c:pt>
                <c:pt idx="13">
                  <c:v>2157.2333333333331</c:v>
                </c:pt>
                <c:pt idx="14">
                  <c:v>2079.3225806451615</c:v>
                </c:pt>
                <c:pt idx="15">
                  <c:v>2141.3666666666668</c:v>
                </c:pt>
                <c:pt idx="16">
                  <c:v>2021.3870967741937</c:v>
                </c:pt>
                <c:pt idx="17">
                  <c:v>2098.516129032258</c:v>
                </c:pt>
                <c:pt idx="18">
                  <c:v>2227.2413793103447</c:v>
                </c:pt>
                <c:pt idx="19">
                  <c:v>2304.8064516129034</c:v>
                </c:pt>
                <c:pt idx="20">
                  <c:v>2070.5666666666666</c:v>
                </c:pt>
                <c:pt idx="21">
                  <c:v>2307.1290322580644</c:v>
                </c:pt>
                <c:pt idx="22">
                  <c:v>2223.4</c:v>
                </c:pt>
                <c:pt idx="23">
                  <c:v>2242.5483870967741</c:v>
                </c:pt>
                <c:pt idx="24">
                  <c:v>2349.2580645161293</c:v>
                </c:pt>
                <c:pt idx="25">
                  <c:v>2322.6333333333332</c:v>
                </c:pt>
                <c:pt idx="26">
                  <c:v>2286.2903225806454</c:v>
                </c:pt>
                <c:pt idx="27">
                  <c:v>2357.2666666666669</c:v>
                </c:pt>
                <c:pt idx="28">
                  <c:v>2056.2258064516127</c:v>
                </c:pt>
                <c:pt idx="29">
                  <c:v>2517.2580645161293</c:v>
                </c:pt>
                <c:pt idx="30">
                  <c:v>2376.9642857142858</c:v>
                </c:pt>
                <c:pt idx="31">
                  <c:v>2273.9354838709678</c:v>
                </c:pt>
                <c:pt idx="32">
                  <c:v>2334.2666666666669</c:v>
                </c:pt>
                <c:pt idx="33">
                  <c:v>2415.6129032258063</c:v>
                </c:pt>
                <c:pt idx="34">
                  <c:v>2315.2333333333331</c:v>
                </c:pt>
                <c:pt idx="35">
                  <c:v>2214.7741935483873</c:v>
                </c:pt>
                <c:pt idx="36">
                  <c:v>2463.6451612903224</c:v>
                </c:pt>
                <c:pt idx="37">
                  <c:v>2509.9</c:v>
                </c:pt>
                <c:pt idx="38">
                  <c:v>2531.8387096774195</c:v>
                </c:pt>
                <c:pt idx="39">
                  <c:v>2459.6999999999998</c:v>
                </c:pt>
                <c:pt idx="40">
                  <c:v>2262.3225806451615</c:v>
                </c:pt>
                <c:pt idx="41">
                  <c:v>2556.8064516129034</c:v>
                </c:pt>
                <c:pt idx="42">
                  <c:v>2566.8571428571427</c:v>
                </c:pt>
                <c:pt idx="43">
                  <c:v>2544.7419354838707</c:v>
                </c:pt>
                <c:pt idx="44">
                  <c:v>2468.5</c:v>
                </c:pt>
                <c:pt idx="45">
                  <c:v>2622.3225806451615</c:v>
                </c:pt>
                <c:pt idx="46">
                  <c:v>2705.4666666666667</c:v>
                </c:pt>
                <c:pt idx="47">
                  <c:v>2839.8387096774195</c:v>
                </c:pt>
                <c:pt idx="48">
                  <c:v>2923.8387096774195</c:v>
                </c:pt>
                <c:pt idx="49">
                  <c:v>3062.8333333333335</c:v>
                </c:pt>
                <c:pt idx="50">
                  <c:v>3114.9677419354839</c:v>
                </c:pt>
                <c:pt idx="51">
                  <c:v>3163.9333333333334</c:v>
                </c:pt>
                <c:pt idx="52">
                  <c:v>2929.8387096774195</c:v>
                </c:pt>
                <c:pt idx="53">
                  <c:v>3327.8387096774195</c:v>
                </c:pt>
                <c:pt idx="54">
                  <c:v>3239.4642857142858</c:v>
                </c:pt>
                <c:pt idx="55">
                  <c:v>2950.516129032258</c:v>
                </c:pt>
                <c:pt idx="56">
                  <c:v>2956.2</c:v>
                </c:pt>
                <c:pt idx="57">
                  <c:v>2875</c:v>
                </c:pt>
                <c:pt idx="58">
                  <c:v>3036.7333333333331</c:v>
                </c:pt>
                <c:pt idx="59">
                  <c:v>3073.0967741935483</c:v>
                </c:pt>
                <c:pt idx="60">
                  <c:v>3003.516129032258</c:v>
                </c:pt>
                <c:pt idx="61">
                  <c:v>3257.9333333333334</c:v>
                </c:pt>
                <c:pt idx="62">
                  <c:v>3357.7419354838707</c:v>
                </c:pt>
                <c:pt idx="63">
                  <c:v>3345.4666666666667</c:v>
                </c:pt>
                <c:pt idx="64">
                  <c:v>3235.8387096774195</c:v>
                </c:pt>
                <c:pt idx="65">
                  <c:v>3355.2258064516127</c:v>
                </c:pt>
                <c:pt idx="66">
                  <c:v>3594.9310344827586</c:v>
                </c:pt>
                <c:pt idx="67">
                  <c:v>3640.516129032258</c:v>
                </c:pt>
                <c:pt idx="68">
                  <c:v>3763</c:v>
                </c:pt>
                <c:pt idx="69">
                  <c:v>3725.8064516129034</c:v>
                </c:pt>
                <c:pt idx="70">
                  <c:v>3889.7</c:v>
                </c:pt>
                <c:pt idx="71">
                  <c:v>3996.0322580645161</c:v>
                </c:pt>
                <c:pt idx="72">
                  <c:v>4098</c:v>
                </c:pt>
                <c:pt idx="73">
                  <c:v>4475.2</c:v>
                </c:pt>
                <c:pt idx="74">
                  <c:v>4329.2580645161288</c:v>
                </c:pt>
                <c:pt idx="75">
                  <c:v>4255.7333333333336</c:v>
                </c:pt>
                <c:pt idx="76">
                  <c:v>4129.0645161290322</c:v>
                </c:pt>
                <c:pt idx="77">
                  <c:v>4208.9354838709678</c:v>
                </c:pt>
                <c:pt idx="78">
                  <c:v>4448.5</c:v>
                </c:pt>
                <c:pt idx="79">
                  <c:v>4283.0322580645161</c:v>
                </c:pt>
                <c:pt idx="80">
                  <c:v>3851.3</c:v>
                </c:pt>
                <c:pt idx="81">
                  <c:v>3776.3548387096776</c:v>
                </c:pt>
                <c:pt idx="82">
                  <c:v>3902.4</c:v>
                </c:pt>
                <c:pt idx="83">
                  <c:v>3811.2903225806454</c:v>
                </c:pt>
                <c:pt idx="84">
                  <c:v>3737.8064516129034</c:v>
                </c:pt>
                <c:pt idx="85">
                  <c:v>3658.4333333333334</c:v>
                </c:pt>
                <c:pt idx="86">
                  <c:v>3544.7096774193546</c:v>
                </c:pt>
                <c:pt idx="87">
                  <c:v>3320.9</c:v>
                </c:pt>
                <c:pt idx="88">
                  <c:v>3020.5806451612902</c:v>
                </c:pt>
                <c:pt idx="89">
                  <c:v>3195.0322580645161</c:v>
                </c:pt>
                <c:pt idx="90">
                  <c:v>3297.6428571428573</c:v>
                </c:pt>
                <c:pt idx="91">
                  <c:v>3304.4516129032259</c:v>
                </c:pt>
                <c:pt idx="92">
                  <c:v>3169.5</c:v>
                </c:pt>
                <c:pt idx="93">
                  <c:v>2977.7741935483873</c:v>
                </c:pt>
                <c:pt idx="94">
                  <c:v>2969.8666666666668</c:v>
                </c:pt>
                <c:pt idx="95">
                  <c:v>2976.8709677419356</c:v>
                </c:pt>
                <c:pt idx="96">
                  <c:v>3102.3548387096776</c:v>
                </c:pt>
                <c:pt idx="97">
                  <c:v>3180.3333333333335</c:v>
                </c:pt>
                <c:pt idx="98">
                  <c:v>3086.9677419354839</c:v>
                </c:pt>
                <c:pt idx="99">
                  <c:v>2942.9666666666667</c:v>
                </c:pt>
                <c:pt idx="100">
                  <c:v>2656.3870967741937</c:v>
                </c:pt>
                <c:pt idx="101">
                  <c:v>2789.483870967742</c:v>
                </c:pt>
                <c:pt idx="102">
                  <c:v>2928.6428571428573</c:v>
                </c:pt>
                <c:pt idx="103">
                  <c:v>2910.0322580645161</c:v>
                </c:pt>
                <c:pt idx="104">
                  <c:v>2840.6666666666665</c:v>
                </c:pt>
                <c:pt idx="105">
                  <c:v>2953.3870967741937</c:v>
                </c:pt>
                <c:pt idx="106">
                  <c:v>2945.5666666666666</c:v>
                </c:pt>
                <c:pt idx="107">
                  <c:v>2970.1290322580644</c:v>
                </c:pt>
                <c:pt idx="108">
                  <c:v>3110</c:v>
                </c:pt>
                <c:pt idx="109">
                  <c:v>3265.1666666666665</c:v>
                </c:pt>
                <c:pt idx="110">
                  <c:v>3173.1290322580644</c:v>
                </c:pt>
                <c:pt idx="111">
                  <c:v>3191.9666666666667</c:v>
                </c:pt>
                <c:pt idx="112">
                  <c:v>3086.516129032258</c:v>
                </c:pt>
                <c:pt idx="113">
                  <c:v>3450.1612903225805</c:v>
                </c:pt>
                <c:pt idx="114">
                  <c:v>3552.3103448275861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1BC-422C-A616-6F6AD904BF36}"/>
            </c:ext>
          </c:extLst>
        </c:ser>
        <c:ser>
          <c:idx val="5"/>
          <c:order val="1"/>
          <c:tx>
            <c:v>Non-acute care</c:v>
          </c:tx>
          <c:spPr>
            <a:ln w="28575" cap="rnd">
              <a:solidFill>
                <a:schemeClr val="tx1">
                  <a:lumMod val="65000"/>
                  <a:lumOff val="35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'Delayed Days by type'!$D$17:$D$131</c:f>
              <c:strCache>
                <c:ptCount val="115"/>
                <c:pt idx="0">
                  <c:v>2010-11 Aug</c:v>
                </c:pt>
                <c:pt idx="1">
                  <c:v>2010-11 Sep</c:v>
                </c:pt>
                <c:pt idx="2">
                  <c:v>2010-11 Oct</c:v>
                </c:pt>
                <c:pt idx="3">
                  <c:v>2010-11 Nov</c:v>
                </c:pt>
                <c:pt idx="4">
                  <c:v>2010-11 Dec</c:v>
                </c:pt>
                <c:pt idx="5">
                  <c:v>2010-11 Jan</c:v>
                </c:pt>
                <c:pt idx="6">
                  <c:v>2010-11 Feb</c:v>
                </c:pt>
                <c:pt idx="7">
                  <c:v>2010-11 Mar</c:v>
                </c:pt>
                <c:pt idx="8">
                  <c:v>2011-12 Apr</c:v>
                </c:pt>
                <c:pt idx="9">
                  <c:v>2011-12 May</c:v>
                </c:pt>
                <c:pt idx="10">
                  <c:v>2011-12 Jun</c:v>
                </c:pt>
                <c:pt idx="11">
                  <c:v>2011-12 Jul</c:v>
                </c:pt>
                <c:pt idx="12">
                  <c:v>2011-12 Aug</c:v>
                </c:pt>
                <c:pt idx="13">
                  <c:v>2011-12 Sep</c:v>
                </c:pt>
                <c:pt idx="14">
                  <c:v>2011-12 Oct</c:v>
                </c:pt>
                <c:pt idx="15">
                  <c:v>2011-12 Nov</c:v>
                </c:pt>
                <c:pt idx="16">
                  <c:v>2011-12 Dec</c:v>
                </c:pt>
                <c:pt idx="17">
                  <c:v>2011-12 Jan</c:v>
                </c:pt>
                <c:pt idx="18">
                  <c:v>2011-12 Feb</c:v>
                </c:pt>
                <c:pt idx="19">
                  <c:v>2011-12 Mar</c:v>
                </c:pt>
                <c:pt idx="20">
                  <c:v>2012-13 Apr</c:v>
                </c:pt>
                <c:pt idx="21">
                  <c:v>2012-13 May</c:v>
                </c:pt>
                <c:pt idx="22">
                  <c:v>2012-13 Jun</c:v>
                </c:pt>
                <c:pt idx="23">
                  <c:v>2012-13 Jul</c:v>
                </c:pt>
                <c:pt idx="24">
                  <c:v>2012-13 Aug</c:v>
                </c:pt>
                <c:pt idx="25">
                  <c:v>2012-13 Sep</c:v>
                </c:pt>
                <c:pt idx="26">
                  <c:v>2012-13 Oct</c:v>
                </c:pt>
                <c:pt idx="27">
                  <c:v>2012-13 Nov</c:v>
                </c:pt>
                <c:pt idx="28">
                  <c:v>2012-13 Dec</c:v>
                </c:pt>
                <c:pt idx="29">
                  <c:v>2012-13 Jan</c:v>
                </c:pt>
                <c:pt idx="30">
                  <c:v>2012-13 Feb</c:v>
                </c:pt>
                <c:pt idx="31">
                  <c:v>2012-13 Mar</c:v>
                </c:pt>
                <c:pt idx="32">
                  <c:v>2013-14 Apr</c:v>
                </c:pt>
                <c:pt idx="33">
                  <c:v>2013-14 May</c:v>
                </c:pt>
                <c:pt idx="34">
                  <c:v>2013-14 Jun</c:v>
                </c:pt>
                <c:pt idx="35">
                  <c:v>2013-14 Jul</c:v>
                </c:pt>
                <c:pt idx="36">
                  <c:v>2013-14 Aug</c:v>
                </c:pt>
                <c:pt idx="37">
                  <c:v>2013-14 Sep</c:v>
                </c:pt>
                <c:pt idx="38">
                  <c:v>2013-14 Oct</c:v>
                </c:pt>
                <c:pt idx="39">
                  <c:v>2013-14 Nov</c:v>
                </c:pt>
                <c:pt idx="40">
                  <c:v>2013-14 Dec</c:v>
                </c:pt>
                <c:pt idx="41">
                  <c:v>2013-14 Jan</c:v>
                </c:pt>
                <c:pt idx="42">
                  <c:v>2013-14 Feb</c:v>
                </c:pt>
                <c:pt idx="43">
                  <c:v>2013-14 Mar</c:v>
                </c:pt>
                <c:pt idx="44">
                  <c:v>2014-15 Apr</c:v>
                </c:pt>
                <c:pt idx="45">
                  <c:v>2014-15 May</c:v>
                </c:pt>
                <c:pt idx="46">
                  <c:v>2014-15 Jun</c:v>
                </c:pt>
                <c:pt idx="47">
                  <c:v>2014-15 Jul</c:v>
                </c:pt>
                <c:pt idx="48">
                  <c:v>2014-15 Aug</c:v>
                </c:pt>
                <c:pt idx="49">
                  <c:v>2014-15 Sep</c:v>
                </c:pt>
                <c:pt idx="50">
                  <c:v>2014-15 Oct</c:v>
                </c:pt>
                <c:pt idx="51">
                  <c:v>2014-15 Nov</c:v>
                </c:pt>
                <c:pt idx="52">
                  <c:v>2014-15 Dec</c:v>
                </c:pt>
                <c:pt idx="53">
                  <c:v>2014-15 Jan</c:v>
                </c:pt>
                <c:pt idx="54">
                  <c:v>2014-15 Feb</c:v>
                </c:pt>
                <c:pt idx="55">
                  <c:v>2014-15 Mar</c:v>
                </c:pt>
                <c:pt idx="56">
                  <c:v>2015-16 Apr</c:v>
                </c:pt>
                <c:pt idx="57">
                  <c:v>2015-16 May</c:v>
                </c:pt>
                <c:pt idx="58">
                  <c:v>2015-16 Jun</c:v>
                </c:pt>
                <c:pt idx="59">
                  <c:v>2015-16 Jul</c:v>
                </c:pt>
                <c:pt idx="60">
                  <c:v>2015-16 Aug</c:v>
                </c:pt>
                <c:pt idx="61">
                  <c:v>2015-16 Sep</c:v>
                </c:pt>
                <c:pt idx="62">
                  <c:v>2015-16 Oct</c:v>
                </c:pt>
                <c:pt idx="63">
                  <c:v>2015-16 Nov</c:v>
                </c:pt>
                <c:pt idx="64">
                  <c:v>2015-16 Dec</c:v>
                </c:pt>
                <c:pt idx="65">
                  <c:v>2015-16 Jan</c:v>
                </c:pt>
                <c:pt idx="66">
                  <c:v>2015-16 Feb</c:v>
                </c:pt>
                <c:pt idx="67">
                  <c:v>2015-16 Mar</c:v>
                </c:pt>
                <c:pt idx="68">
                  <c:v>2016-17 Apr</c:v>
                </c:pt>
                <c:pt idx="69">
                  <c:v>2016-17 May</c:v>
                </c:pt>
                <c:pt idx="70">
                  <c:v>2016-17 Jun</c:v>
                </c:pt>
                <c:pt idx="71">
                  <c:v>2016-17 Jul</c:v>
                </c:pt>
                <c:pt idx="72">
                  <c:v>2016-17 Aug</c:v>
                </c:pt>
                <c:pt idx="73">
                  <c:v>2016-17 Sep</c:v>
                </c:pt>
                <c:pt idx="74">
                  <c:v>2016-17 Oct</c:v>
                </c:pt>
                <c:pt idx="75">
                  <c:v>2016-17 Nov</c:v>
                </c:pt>
                <c:pt idx="76">
                  <c:v>2016-17 Dec</c:v>
                </c:pt>
                <c:pt idx="77">
                  <c:v>2016-17 Jan</c:v>
                </c:pt>
                <c:pt idx="78">
                  <c:v>2016-17 Feb</c:v>
                </c:pt>
                <c:pt idx="79">
                  <c:v>2016-17 Mar</c:v>
                </c:pt>
                <c:pt idx="80">
                  <c:v>2017-18 Apr</c:v>
                </c:pt>
                <c:pt idx="81">
                  <c:v>2017-18 May</c:v>
                </c:pt>
                <c:pt idx="82">
                  <c:v>2017-18 Jun</c:v>
                </c:pt>
                <c:pt idx="83">
                  <c:v>2017-18 Jul</c:v>
                </c:pt>
                <c:pt idx="84">
                  <c:v>2017-18 Aug</c:v>
                </c:pt>
                <c:pt idx="85">
                  <c:v>2017-18 Sep</c:v>
                </c:pt>
                <c:pt idx="86">
                  <c:v>2017-18 Oct</c:v>
                </c:pt>
                <c:pt idx="87">
                  <c:v>2017-18 Nov</c:v>
                </c:pt>
                <c:pt idx="88">
                  <c:v>2017-18 Dec</c:v>
                </c:pt>
                <c:pt idx="89">
                  <c:v>2017-18 Jan</c:v>
                </c:pt>
                <c:pt idx="90">
                  <c:v>2017-18 Feb</c:v>
                </c:pt>
                <c:pt idx="91">
                  <c:v>2017-18 Mar</c:v>
                </c:pt>
                <c:pt idx="92">
                  <c:v>2018-19 Apr</c:v>
                </c:pt>
                <c:pt idx="93">
                  <c:v>2018-19 May</c:v>
                </c:pt>
                <c:pt idx="94">
                  <c:v>2018-19 Jun</c:v>
                </c:pt>
                <c:pt idx="95">
                  <c:v>2018-19 Jul</c:v>
                </c:pt>
                <c:pt idx="96">
                  <c:v>2018-19 Aug</c:v>
                </c:pt>
                <c:pt idx="97">
                  <c:v>2018-19 Sep</c:v>
                </c:pt>
                <c:pt idx="98">
                  <c:v>2018-19 Oct</c:v>
                </c:pt>
                <c:pt idx="99">
                  <c:v>2018-19 Nov</c:v>
                </c:pt>
                <c:pt idx="100">
                  <c:v>2018-19 Dec</c:v>
                </c:pt>
                <c:pt idx="101">
                  <c:v>2018-19 Jan</c:v>
                </c:pt>
                <c:pt idx="102">
                  <c:v>2018-19 Feb</c:v>
                </c:pt>
                <c:pt idx="103">
                  <c:v>2018-19 Mar</c:v>
                </c:pt>
                <c:pt idx="104">
                  <c:v>2019-20 Apr</c:v>
                </c:pt>
                <c:pt idx="105">
                  <c:v>2019-20 May</c:v>
                </c:pt>
                <c:pt idx="106">
                  <c:v>2019-20 Jun</c:v>
                </c:pt>
                <c:pt idx="107">
                  <c:v>2019-20 Jul</c:v>
                </c:pt>
                <c:pt idx="108">
                  <c:v>2019-20 Aug</c:v>
                </c:pt>
                <c:pt idx="109">
                  <c:v>2019-20 Sep</c:v>
                </c:pt>
                <c:pt idx="110">
                  <c:v>2019-20 Oct</c:v>
                </c:pt>
                <c:pt idx="111">
                  <c:v>2019-20 Nov</c:v>
                </c:pt>
                <c:pt idx="112">
                  <c:v>2019-20 Dec</c:v>
                </c:pt>
                <c:pt idx="113">
                  <c:v>2019-20 Jan</c:v>
                </c:pt>
                <c:pt idx="114">
                  <c:v>2019-20 Feb</c:v>
                </c:pt>
              </c:strCache>
            </c:strRef>
          </c:cat>
          <c:val>
            <c:numRef>
              <c:f>'Delayed Days by type'!$J$17:$J$131</c:f>
              <c:numCache>
                <c:formatCode>#,##0</c:formatCode>
                <c:ptCount val="115"/>
                <c:pt idx="0">
                  <c:v>1760.8387096774193</c:v>
                </c:pt>
                <c:pt idx="1">
                  <c:v>1851.3</c:v>
                </c:pt>
                <c:pt idx="2">
                  <c:v>1770.4516129032259</c:v>
                </c:pt>
                <c:pt idx="3">
                  <c:v>1796.9</c:v>
                </c:pt>
                <c:pt idx="4">
                  <c:v>1832.2903225806451</c:v>
                </c:pt>
                <c:pt idx="5">
                  <c:v>1749.0645161290322</c:v>
                </c:pt>
                <c:pt idx="6">
                  <c:v>1842.0357142857142</c:v>
                </c:pt>
                <c:pt idx="7">
                  <c:v>1839.7741935483871</c:v>
                </c:pt>
                <c:pt idx="8">
                  <c:v>1655.2333333333333</c:v>
                </c:pt>
                <c:pt idx="9">
                  <c:v>1700.8387096774193</c:v>
                </c:pt>
                <c:pt idx="10">
                  <c:v>1748.9333333333334</c:v>
                </c:pt>
                <c:pt idx="11">
                  <c:v>1721.8387096774193</c:v>
                </c:pt>
                <c:pt idx="12">
                  <c:v>1742.2258064516129</c:v>
                </c:pt>
                <c:pt idx="13">
                  <c:v>1749.2333333333333</c:v>
                </c:pt>
                <c:pt idx="14">
                  <c:v>1690.9354838709678</c:v>
                </c:pt>
                <c:pt idx="15">
                  <c:v>1682.1333333333334</c:v>
                </c:pt>
                <c:pt idx="16">
                  <c:v>1594.6129032258063</c:v>
                </c:pt>
                <c:pt idx="17">
                  <c:v>1512.258064516129</c:v>
                </c:pt>
                <c:pt idx="18">
                  <c:v>1549.7241379310344</c:v>
                </c:pt>
                <c:pt idx="19">
                  <c:v>1557.6451612903227</c:v>
                </c:pt>
                <c:pt idx="20">
                  <c:v>1545.5</c:v>
                </c:pt>
                <c:pt idx="21">
                  <c:v>1542.258064516129</c:v>
                </c:pt>
                <c:pt idx="22">
                  <c:v>1454.8666666666666</c:v>
                </c:pt>
                <c:pt idx="23">
                  <c:v>1538.0967741935483</c:v>
                </c:pt>
                <c:pt idx="24">
                  <c:v>1524.741935483871</c:v>
                </c:pt>
                <c:pt idx="25">
                  <c:v>1486.1666666666667</c:v>
                </c:pt>
                <c:pt idx="26">
                  <c:v>1484.0645161290322</c:v>
                </c:pt>
                <c:pt idx="27">
                  <c:v>1515.0333333333333</c:v>
                </c:pt>
                <c:pt idx="28">
                  <c:v>1416.4193548387098</c:v>
                </c:pt>
                <c:pt idx="29">
                  <c:v>1538.0967741935483</c:v>
                </c:pt>
                <c:pt idx="30">
                  <c:v>1522.3214285714287</c:v>
                </c:pt>
                <c:pt idx="31">
                  <c:v>1440.8387096774193</c:v>
                </c:pt>
                <c:pt idx="32">
                  <c:v>1442.3</c:v>
                </c:pt>
                <c:pt idx="33">
                  <c:v>1473.0967741935483</c:v>
                </c:pt>
                <c:pt idx="34">
                  <c:v>1450.9</c:v>
                </c:pt>
                <c:pt idx="35">
                  <c:v>1396.5483870967741</c:v>
                </c:pt>
                <c:pt idx="36">
                  <c:v>1482.7096774193549</c:v>
                </c:pt>
                <c:pt idx="37">
                  <c:v>1452.2333333333333</c:v>
                </c:pt>
                <c:pt idx="38">
                  <c:v>1463.3870967741937</c:v>
                </c:pt>
                <c:pt idx="39">
                  <c:v>1438.0333333333333</c:v>
                </c:pt>
                <c:pt idx="40">
                  <c:v>1370.8709677419354</c:v>
                </c:pt>
                <c:pt idx="41">
                  <c:v>1452.516129032258</c:v>
                </c:pt>
                <c:pt idx="42">
                  <c:v>1463.3214285714287</c:v>
                </c:pt>
                <c:pt idx="43">
                  <c:v>1424.9677419354839</c:v>
                </c:pt>
                <c:pt idx="44">
                  <c:v>1406.8666666666666</c:v>
                </c:pt>
                <c:pt idx="45">
                  <c:v>1467.3225806451612</c:v>
                </c:pt>
                <c:pt idx="46">
                  <c:v>1431.8</c:v>
                </c:pt>
                <c:pt idx="47">
                  <c:v>1479.6129032258063</c:v>
                </c:pt>
                <c:pt idx="48">
                  <c:v>1515.2903225806451</c:v>
                </c:pt>
                <c:pt idx="49">
                  <c:v>1546.0666666666666</c:v>
                </c:pt>
                <c:pt idx="50">
                  <c:v>1495.5806451612902</c:v>
                </c:pt>
                <c:pt idx="51">
                  <c:v>1534.3666666666666</c:v>
                </c:pt>
                <c:pt idx="52">
                  <c:v>1554.8387096774193</c:v>
                </c:pt>
                <c:pt idx="53">
                  <c:v>1523.516129032258</c:v>
                </c:pt>
                <c:pt idx="54">
                  <c:v>1558.8571428571429</c:v>
                </c:pt>
                <c:pt idx="55">
                  <c:v>1578.1935483870968</c:v>
                </c:pt>
                <c:pt idx="56">
                  <c:v>1644.8</c:v>
                </c:pt>
                <c:pt idx="57">
                  <c:v>1548.0645161290322</c:v>
                </c:pt>
                <c:pt idx="58">
                  <c:v>1614.5333333333333</c:v>
                </c:pt>
                <c:pt idx="59">
                  <c:v>1680.9677419354839</c:v>
                </c:pt>
                <c:pt idx="60">
                  <c:v>1676.9032258064517</c:v>
                </c:pt>
                <c:pt idx="61">
                  <c:v>1666.6666666666667</c:v>
                </c:pt>
                <c:pt idx="62">
                  <c:v>1807.741935483871</c:v>
                </c:pt>
                <c:pt idx="63">
                  <c:v>1759.7</c:v>
                </c:pt>
                <c:pt idx="64">
                  <c:v>1732.1612903225807</c:v>
                </c:pt>
                <c:pt idx="65">
                  <c:v>1788.8709677419354</c:v>
                </c:pt>
                <c:pt idx="66">
                  <c:v>1855.2413793103449</c:v>
                </c:pt>
                <c:pt idx="67">
                  <c:v>1839.5483870967741</c:v>
                </c:pt>
                <c:pt idx="68">
                  <c:v>1837.6</c:v>
                </c:pt>
                <c:pt idx="69">
                  <c:v>1832.0645161290322</c:v>
                </c:pt>
                <c:pt idx="70">
                  <c:v>1881.0333333333333</c:v>
                </c:pt>
                <c:pt idx="71">
                  <c:v>1958.0967741935483</c:v>
                </c:pt>
                <c:pt idx="72">
                  <c:v>1961.7096774193549</c:v>
                </c:pt>
                <c:pt idx="73">
                  <c:v>2077.1333333333332</c:v>
                </c:pt>
                <c:pt idx="74">
                  <c:v>2125.4193548387098</c:v>
                </c:pt>
                <c:pt idx="75">
                  <c:v>2184.4666666666667</c:v>
                </c:pt>
                <c:pt idx="76">
                  <c:v>2175.6129032258063</c:v>
                </c:pt>
                <c:pt idx="77">
                  <c:v>2162.3870967741937</c:v>
                </c:pt>
                <c:pt idx="78">
                  <c:v>2211.8571428571427</c:v>
                </c:pt>
                <c:pt idx="79">
                  <c:v>2157</c:v>
                </c:pt>
                <c:pt idx="80">
                  <c:v>2044.9</c:v>
                </c:pt>
                <c:pt idx="81">
                  <c:v>1972.3225806451612</c:v>
                </c:pt>
                <c:pt idx="82">
                  <c:v>2026.9666666666667</c:v>
                </c:pt>
                <c:pt idx="83">
                  <c:v>2056.1612903225805</c:v>
                </c:pt>
                <c:pt idx="84">
                  <c:v>2077.8387096774195</c:v>
                </c:pt>
                <c:pt idx="85">
                  <c:v>1942.9333333333334</c:v>
                </c:pt>
                <c:pt idx="86">
                  <c:v>1934.7741935483871</c:v>
                </c:pt>
                <c:pt idx="87">
                  <c:v>1850.3333333333333</c:v>
                </c:pt>
                <c:pt idx="88">
                  <c:v>1658.1290322580646</c:v>
                </c:pt>
                <c:pt idx="89">
                  <c:v>1688.2903225806451</c:v>
                </c:pt>
                <c:pt idx="90">
                  <c:v>1715.3571428571429</c:v>
                </c:pt>
                <c:pt idx="91">
                  <c:v>1679.2258064516129</c:v>
                </c:pt>
                <c:pt idx="92">
                  <c:v>1675.4</c:v>
                </c:pt>
                <c:pt idx="93">
                  <c:v>1532.2903225806451</c:v>
                </c:pt>
                <c:pt idx="94">
                  <c:v>1533.0666666666666</c:v>
                </c:pt>
                <c:pt idx="95">
                  <c:v>1569.516129032258</c:v>
                </c:pt>
                <c:pt idx="96">
                  <c:v>1635.258064516129</c:v>
                </c:pt>
                <c:pt idx="97">
                  <c:v>1639.5</c:v>
                </c:pt>
                <c:pt idx="98">
                  <c:v>1642.3870967741937</c:v>
                </c:pt>
                <c:pt idx="99">
                  <c:v>1596.4666666666667</c:v>
                </c:pt>
                <c:pt idx="100">
                  <c:v>1498.4193548387098</c:v>
                </c:pt>
                <c:pt idx="101">
                  <c:v>1578.1612903225807</c:v>
                </c:pt>
                <c:pt idx="102">
                  <c:v>1616.3214285714287</c:v>
                </c:pt>
                <c:pt idx="103">
                  <c:v>1568.3870967741937</c:v>
                </c:pt>
                <c:pt idx="104">
                  <c:v>1506.1666666666667</c:v>
                </c:pt>
                <c:pt idx="105">
                  <c:v>1536.258064516129</c:v>
                </c:pt>
                <c:pt idx="106">
                  <c:v>1556.8333333333333</c:v>
                </c:pt>
                <c:pt idx="107">
                  <c:v>1533.7096774193549</c:v>
                </c:pt>
                <c:pt idx="108">
                  <c:v>1686.483870967742</c:v>
                </c:pt>
                <c:pt idx="109">
                  <c:v>1688.5</c:v>
                </c:pt>
                <c:pt idx="110">
                  <c:v>1745.516129032258</c:v>
                </c:pt>
                <c:pt idx="111">
                  <c:v>1668.2666666666667</c:v>
                </c:pt>
                <c:pt idx="112">
                  <c:v>1690.9354838709678</c:v>
                </c:pt>
                <c:pt idx="113">
                  <c:v>1732.4516129032259</c:v>
                </c:pt>
                <c:pt idx="114">
                  <c:v>1819.4827586206898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1BC-422C-A616-6F6AD904BF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91540880"/>
        <c:axId val="991536304"/>
      </c:lineChart>
      <c:catAx>
        <c:axId val="991540880"/>
        <c:scaling>
          <c:orientation val="minMax"/>
        </c:scaling>
        <c:delete val="0"/>
        <c:axPos val="b"/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1536304"/>
        <c:crosses val="autoZero"/>
        <c:auto val="1"/>
        <c:lblAlgn val="ctr"/>
        <c:lblOffset val="100"/>
        <c:tickLblSkip val="12"/>
        <c:tickMarkSkip val="2"/>
        <c:noMultiLvlLbl val="0"/>
      </c:catAx>
      <c:valAx>
        <c:axId val="991536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15408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589352031979829"/>
          <c:y val="0.22613046623286884"/>
          <c:w val="0.23740754463608096"/>
          <c:h val="0.622040565113096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GB"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Delayed days by reason in Feb 2020 (total = 155752)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CC8ECA87-3092-1E45-B89A-9086A5DEAA28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0CE0-4D0A-8DA1-C8571FF6F8D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E081B068-F321-8743-BBA1-F32CCC9F6AB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0CE0-4D0A-8DA1-C8571FF6F8D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C8DE625-70D2-AD43-8102-5E4A0D79A51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0CE0-4D0A-8DA1-C8571FF6F8D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57CC8C8-7047-0746-92C6-1BFC218BB80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0CE0-4D0A-8DA1-C8571FF6F8D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2C78FA4D-F518-AE4C-B698-EE820FAFC621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0CE0-4D0A-8DA1-C8571FF6F8D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29F4DF3-D89C-EE44-BC5B-D947FD329570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0CE0-4D0A-8DA1-C8571FF6F8D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F56FAABF-CB69-6B40-8FCE-3E3C91843F3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0CE0-4D0A-8DA1-C8571FF6F8D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D6DA54F1-28E8-B844-8745-A00FDF47B8B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0CE0-4D0A-8DA1-C8571FF6F8D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93FAB404-2059-E54A-91DB-4F711165EDE7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0CE0-4D0A-8DA1-C8571FF6F8D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7174FB13-BF22-1644-8192-C7343C3A8A9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0CE0-4D0A-8DA1-C8571FF6F8D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fld id="{47C2D40A-9842-6D42-A889-8CD8BE586DE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A-0CE0-4D0A-8DA1-C8571FF6F8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50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'Delayed Days by reason'!$J$135:$J$145</c:f>
              <c:strCache>
                <c:ptCount val="11"/>
                <c:pt idx="0">
                  <c:v>Disputes</c:v>
                </c:pt>
                <c:pt idx="1">
                  <c:v>Other</c:v>
                </c:pt>
                <c:pt idx="2">
                  <c:v>Awaiting community equipment and adaptations</c:v>
                </c:pt>
                <c:pt idx="3">
                  <c:v>Awaiting public funding</c:v>
                </c:pt>
                <c:pt idx="4">
                  <c:v>Housing - patients not covered by Care Act</c:v>
                </c:pt>
                <c:pt idx="5">
                  <c:v>Patient or family choice</c:v>
                </c:pt>
                <c:pt idx="6">
                  <c:v>Awaiting residential home placement / avail</c:v>
                </c:pt>
                <c:pt idx="7">
                  <c:v>Awaiting completion of assessment</c:v>
                </c:pt>
                <c:pt idx="8">
                  <c:v>Awaiting nursing home placement or availability</c:v>
                </c:pt>
                <c:pt idx="9">
                  <c:v>Awaiting further non-acute NHS care</c:v>
                </c:pt>
                <c:pt idx="10">
                  <c:v>Awaiting care package in own home</c:v>
                </c:pt>
              </c:strCache>
            </c:strRef>
          </c:cat>
          <c:val>
            <c:numRef>
              <c:f>'Delayed Days by reason'!$K$135:$K$145</c:f>
              <c:numCache>
                <c:formatCode>General</c:formatCode>
                <c:ptCount val="11"/>
                <c:pt idx="0">
                  <c:v>1044</c:v>
                </c:pt>
                <c:pt idx="1">
                  <c:v>2008</c:v>
                </c:pt>
                <c:pt idx="2">
                  <c:v>3977</c:v>
                </c:pt>
                <c:pt idx="3">
                  <c:v>4139</c:v>
                </c:pt>
                <c:pt idx="4">
                  <c:v>8027</c:v>
                </c:pt>
                <c:pt idx="5">
                  <c:v>16868</c:v>
                </c:pt>
                <c:pt idx="6">
                  <c:v>17857</c:v>
                </c:pt>
                <c:pt idx="7">
                  <c:v>20214</c:v>
                </c:pt>
                <c:pt idx="8">
                  <c:v>20438</c:v>
                </c:pt>
                <c:pt idx="9">
                  <c:v>28746</c:v>
                </c:pt>
                <c:pt idx="10">
                  <c:v>32464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'Delayed Days by reason'!$L$135:$L$145</c15:f>
                <c15:dlblRangeCache>
                  <c:ptCount val="11"/>
                  <c:pt idx="0">
                    <c:v>1%</c:v>
                  </c:pt>
                  <c:pt idx="1">
                    <c:v>1%</c:v>
                  </c:pt>
                  <c:pt idx="2">
                    <c:v>3%</c:v>
                  </c:pt>
                  <c:pt idx="3">
                    <c:v>3%</c:v>
                  </c:pt>
                  <c:pt idx="4">
                    <c:v>5%</c:v>
                  </c:pt>
                  <c:pt idx="5">
                    <c:v>11%</c:v>
                  </c:pt>
                  <c:pt idx="6">
                    <c:v>11%</c:v>
                  </c:pt>
                  <c:pt idx="7">
                    <c:v>13%</c:v>
                  </c:pt>
                  <c:pt idx="8">
                    <c:v>13%</c:v>
                  </c:pt>
                  <c:pt idx="9">
                    <c:v>18%</c:v>
                  </c:pt>
                  <c:pt idx="10">
                    <c:v>21%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B-0CE0-4D0A-8DA1-C8571FF6F8D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140641552"/>
        <c:axId val="1"/>
      </c:barChart>
      <c:catAx>
        <c:axId val="2140641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6415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1F2A3-C839-0E4D-BF07-6CBE10CF160E}" type="datetimeFigureOut">
              <a:rPr lang="en-US" smtClean="0"/>
              <a:t>11/5/22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03B2F-A4CB-FC40-A960-55294BC3E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53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13BCC2-F3BD-477F-9171-97C356BC42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8887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691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0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7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763B6-FF83-4338-9845-E6F091B212B9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8887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40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36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58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4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9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A763B6-FF83-4338-9845-E6F091B212B9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8887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363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1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2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38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89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0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5152" y="0"/>
            <a:ext cx="3736848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0000" y="3619630"/>
            <a:ext cx="10392000" cy="384721"/>
          </a:xfrm>
        </p:spPr>
        <p:txBody>
          <a:bodyPr>
            <a:spAutoFit/>
          </a:bodyPr>
          <a:lstStyle>
            <a:lvl1pPr marL="0" indent="0" algn="l">
              <a:buNone/>
              <a:defRPr sz="2500">
                <a:solidFill>
                  <a:schemeClr val="tx1"/>
                </a:solidFill>
              </a:defRPr>
            </a:lvl1pPr>
            <a:lvl2pPr marL="444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8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3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7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1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6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0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0000" y="1957727"/>
            <a:ext cx="10392000" cy="730969"/>
          </a:xfrm>
        </p:spPr>
        <p:txBody>
          <a:bodyPr anchor="t" anchorCtr="0"/>
          <a:lstStyle>
            <a:lvl1pPr>
              <a:lnSpc>
                <a:spcPct val="95000"/>
              </a:lnSpc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0000" y="6446380"/>
            <a:ext cx="7776000" cy="166712"/>
          </a:xfrm>
        </p:spPr>
        <p:txBody>
          <a:bodyPr wrap="square" anchor="b" anchorCtr="0">
            <a:spAutoFit/>
          </a:bodyPr>
          <a:lstStyle>
            <a:lvl1pPr>
              <a:lnSpc>
                <a:spcPct val="106000"/>
              </a:lnSpc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252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0000" y="3619630"/>
            <a:ext cx="10392000" cy="384721"/>
          </a:xfrm>
        </p:spPr>
        <p:txBody>
          <a:bodyPr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44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8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3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7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1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6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0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20000" y="1957727"/>
            <a:ext cx="10392000" cy="730969"/>
          </a:xfrm>
        </p:spPr>
        <p:txBody>
          <a:bodyPr anchor="t" anchorCtr="0"/>
          <a:lstStyle>
            <a:lvl1pPr>
              <a:lnSpc>
                <a:spcPct val="9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20000" y="6446380"/>
            <a:ext cx="7776000" cy="166712"/>
          </a:xfrm>
        </p:spPr>
        <p:txBody>
          <a:bodyPr wrap="square" anchor="b" anchorCtr="0">
            <a:spAutoFit/>
          </a:bodyPr>
          <a:lstStyle>
            <a:lvl1pPr>
              <a:lnSpc>
                <a:spcPct val="106000"/>
              </a:lnSpc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49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540925"/>
            <a:ext cx="10392000" cy="56950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403" y="1539075"/>
            <a:ext cx="10392000" cy="3762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F3D1-4E0B-4A1A-8A63-FA953DDDF0A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11000" y="0"/>
            <a:ext cx="38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043" y="0"/>
            <a:ext cx="37337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1" y="540925"/>
            <a:ext cx="10392000" cy="56950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1" y="1539075"/>
            <a:ext cx="5028000" cy="37624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F3D1-4E0B-4A1A-8A63-FA953DDDF0A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84001" y="1556792"/>
            <a:ext cx="5028000" cy="376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106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043" y="0"/>
            <a:ext cx="37337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403" y="540925"/>
            <a:ext cx="10392000" cy="56950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F3D1-4E0B-4A1A-8A63-FA953DDDF0A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83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7043" y="0"/>
            <a:ext cx="3733799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F3D1-4E0B-4A1A-8A63-FA953DDDF0A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07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489242"/>
            <a:ext cx="10392000" cy="56950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7788" y="1469518"/>
            <a:ext cx="10392000" cy="37624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6157485"/>
            <a:ext cx="2400000" cy="1667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lnSpc>
                <a:spcPct val="106000"/>
              </a:lnSpc>
              <a:defRPr sz="11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2000" y="6446378"/>
            <a:ext cx="7344000" cy="16671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6000"/>
              </a:lnSpc>
              <a:defRPr sz="11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00" y="6446378"/>
            <a:ext cx="432000" cy="16671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lnSpc>
                <a:spcPct val="106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14F6F3D1-4E0B-4A1A-8A63-FA953DDDF0A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815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888716" rtl="0" eaLnBrk="1" latinLnBrk="0" hangingPunct="1">
        <a:spcBef>
          <a:spcPct val="0"/>
        </a:spcBef>
        <a:buNone/>
        <a:defRPr sz="3600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888716" rtl="0" eaLnBrk="1" latinLnBrk="0" hangingPunct="1"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888716" rtl="0" eaLnBrk="1" latinLnBrk="0" hangingPunct="1">
        <a:spcBef>
          <a:spcPts val="2400"/>
        </a:spcBef>
        <a:buFont typeface="Arial" panose="020B0604020202020204" pitchFamily="34" charset="0"/>
        <a:buNone/>
        <a:defRPr sz="2300" b="1" kern="1200">
          <a:solidFill>
            <a:schemeClr val="accent3"/>
          </a:solidFill>
          <a:latin typeface="+mn-lt"/>
          <a:ea typeface="+mn-ea"/>
          <a:cs typeface="+mn-cs"/>
        </a:defRPr>
      </a:lvl2pPr>
      <a:lvl3pPr marL="314896" indent="-314896" algn="l" defTabSz="888716" rtl="0" eaLnBrk="1" latinLnBrk="0" hangingPunct="1">
        <a:spcBef>
          <a:spcPts val="1100"/>
        </a:spcBef>
        <a:buClr>
          <a:schemeClr val="accent2"/>
        </a:buClr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59815" indent="-244913" algn="l" defTabSz="888716" rtl="0" eaLnBrk="1" latinLnBrk="0" hangingPunct="1">
        <a:spcBef>
          <a:spcPts val="6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04757" indent="-244913" algn="l" defTabSz="888716" rtl="0" eaLnBrk="1" latinLnBrk="0" hangingPunct="1"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43970" indent="-222187" algn="l" defTabSz="8887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88315" indent="-222187" algn="l" defTabSz="8887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32678" indent="-222187" algn="l" defTabSz="8887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77036" indent="-222187" algn="l" defTabSz="8887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4358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88716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067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77422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1786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142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508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54864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14.svg"/><Relationship Id="rId4" Type="http://schemas.openxmlformats.org/officeDocument/2006/relationships/image" Target="../media/image19.svg"/><Relationship Id="rId9" Type="http://schemas.openxmlformats.org/officeDocument/2006/relationships/image" Target="../media/image13.png"/><Relationship Id="rId1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63452" y="2313107"/>
            <a:ext cx="9865096" cy="1403461"/>
          </a:xfrm>
        </p:spPr>
        <p:txBody>
          <a:bodyPr/>
          <a:lstStyle/>
          <a:p>
            <a:pPr algn="ctr"/>
            <a:r>
              <a:rPr lang="en-GB" sz="3200" dirty="0"/>
              <a:t>A simulation model for determining intermediate care capacity requirements along the complex discharge pathway</a:t>
            </a:r>
            <a:endParaRPr lang="en-GB" sz="3200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171564" y="4077072"/>
            <a:ext cx="7848872" cy="175432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888716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888716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Zehra </a:t>
            </a:r>
            <a:r>
              <a:rPr lang="en-GB" sz="2400" dirty="0" err="1">
                <a:solidFill>
                  <a:prstClr val="white"/>
                </a:solidFill>
                <a:latin typeface="Arial"/>
              </a:rPr>
              <a:t>Ö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nen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Dumlu</a:t>
            </a:r>
            <a:r>
              <a:rPr lang="en-GB" sz="2400" baseline="30000" dirty="0">
                <a:solidFill>
                  <a:prstClr val="white"/>
                </a:solidFill>
                <a:latin typeface="Arial"/>
              </a:rPr>
              <a:t>1 </a:t>
            </a:r>
            <a:r>
              <a:rPr lang="en-GB" sz="2400" dirty="0">
                <a:solidFill>
                  <a:prstClr val="white"/>
                </a:solidFill>
              </a:rPr>
              <a:t>Alison Harper</a:t>
            </a:r>
            <a:r>
              <a:rPr lang="en-GB" sz="2400" baseline="30000" dirty="0">
                <a:solidFill>
                  <a:prstClr val="white"/>
                </a:solidFill>
              </a:rPr>
              <a:t>2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Paul Forte</a:t>
            </a:r>
            <a:r>
              <a:rPr kumimoji="0" lang="en-GB" sz="24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3</a:t>
            </a:r>
            <a:r>
              <a:rPr lang="en-GB" sz="2400" baseline="300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GB" sz="2400" dirty="0">
                <a:solidFill>
                  <a:prstClr val="white"/>
                </a:solidFill>
              </a:rPr>
              <a:t>Richard Wood</a:t>
            </a:r>
            <a:r>
              <a:rPr lang="en-GB" sz="2400" baseline="30000" dirty="0">
                <a:solidFill>
                  <a:prstClr val="white"/>
                </a:solidFill>
              </a:rPr>
              <a:t>3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Christos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Vasilakis</a:t>
            </a:r>
            <a:r>
              <a:rPr lang="en-GB" sz="2400" baseline="30000" dirty="0">
                <a:solidFill>
                  <a:prstClr val="white"/>
                </a:solidFill>
                <a:latin typeface="Arial"/>
              </a:rPr>
              <a:t>1 </a:t>
            </a:r>
            <a:r>
              <a:rPr lang="en-GB" sz="2400" dirty="0">
                <a:solidFill>
                  <a:prstClr val="white"/>
                </a:solidFill>
              </a:rPr>
              <a:t>Martin Pitt</a:t>
            </a:r>
            <a:r>
              <a:rPr lang="en-GB" sz="2400" baseline="30000" dirty="0">
                <a:solidFill>
                  <a:prstClr val="white"/>
                </a:solidFill>
              </a:rPr>
              <a:t>2 </a:t>
            </a:r>
            <a:endParaRPr kumimoji="0" lang="en-GB" sz="24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  <a:p>
            <a:pPr marL="0" marR="0" lvl="0" indent="0" algn="ctr" defTabSz="888716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  <a:p>
            <a:pPr algn="ctr"/>
            <a:r>
              <a:rPr lang="en-GB" sz="1800" b="0" baseline="30000" dirty="0">
                <a:solidFill>
                  <a:prstClr val="white"/>
                </a:solidFill>
              </a:rPr>
              <a:t>1 </a:t>
            </a:r>
            <a:r>
              <a:rPr lang="en-GB" sz="1800" b="0" dirty="0">
                <a:solidFill>
                  <a:prstClr val="white"/>
                </a:solidFill>
              </a:rPr>
              <a:t>School of Management, University of Bath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  <a:p>
            <a:pPr marL="0" marR="0" lvl="0" indent="0" algn="ctr" defTabSz="888716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0" baseline="30000" dirty="0">
                <a:solidFill>
                  <a:prstClr val="white"/>
                </a:solidFill>
                <a:latin typeface="Arial"/>
              </a:rPr>
              <a:t>2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Exeter Medical School, University of Exeter</a:t>
            </a:r>
          </a:p>
          <a:p>
            <a:pPr algn="ctr">
              <a:defRPr/>
            </a:pP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3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NHS Bristol, North Somerset and South Gloucestershire CCG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1028" name="Picture 4" descr="bath-uni-logo - Xytron Data Recove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0590" y="289153"/>
            <a:ext cx="2240666" cy="9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sanger.ac.uk/wp-content/uploads/hdrukmain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360" y="289153"/>
            <a:ext cx="1656184" cy="9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ownloads | Marketing, Recruitment, Communications and Global | University  of Exe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8930" y="475191"/>
            <a:ext cx="1824137" cy="6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HS Bristol, North Somerset and South Gloucestershire Integrated Care Board  CONSTITUTION (v1)">
            <a:extLst>
              <a:ext uri="{FF2B5EF4-FFF2-40B4-BE49-F238E27FC236}">
                <a16:creationId xmlns:a16="http://schemas.microsoft.com/office/drawing/2014/main" id="{62D38D2A-DA7A-9742-AB77-4539CC9A5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963" y="176650"/>
            <a:ext cx="3118945" cy="103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082138-6257-6649-8C7E-2BD35C427494}"/>
              </a:ext>
            </a:extLst>
          </p:cNvPr>
          <p:cNvSpPr/>
          <p:nvPr/>
        </p:nvSpPr>
        <p:spPr>
          <a:xfrm>
            <a:off x="3048000" y="605964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NHS-R conference 2022, Birmingham, UK</a:t>
            </a:r>
          </a:p>
        </p:txBody>
      </p:sp>
    </p:spTree>
    <p:extLst>
      <p:ext uri="{BB962C8B-B14F-4D97-AF65-F5344CB8AC3E}">
        <p14:creationId xmlns:p14="http://schemas.microsoft.com/office/powerpoint/2010/main" val="28142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88640"/>
            <a:ext cx="9433048" cy="55399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4359"/>
                </a:solidFill>
              </a:rPr>
              <a:t>IPACS Routine Report workflow</a:t>
            </a:r>
            <a:endParaRPr lang="en-GB" dirty="0">
              <a:solidFill>
                <a:srgbClr val="004359"/>
              </a:solidFill>
            </a:endParaRPr>
          </a:p>
        </p:txBody>
      </p:sp>
      <p:pic>
        <p:nvPicPr>
          <p:cNvPr id="5" name="Picture" descr="Routine Report workflow">
            <a:extLst>
              <a:ext uri="{FF2B5EF4-FFF2-40B4-BE49-F238E27FC236}">
                <a16:creationId xmlns:a16="http://schemas.microsoft.com/office/drawing/2014/main" id="{F19C0FA2-8E36-4C75-9811-08444B9D73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165183" y="954739"/>
            <a:ext cx="9197789" cy="537882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5979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6465" y="605118"/>
            <a:ext cx="4029833" cy="5916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Input Parameters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9588" lvl="1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Time </a:t>
            </a:r>
            <a:r>
              <a:rPr lang="en-GB" sz="1400" b="1" dirty="0">
                <a:solidFill>
                  <a:schemeClr val="accent3"/>
                </a:solidFill>
              </a:rPr>
              <a:t>horizon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 (e.g., 6 months, 1 year etc.)</a:t>
            </a:r>
          </a:p>
          <a:p>
            <a:pPr marL="509588" lvl="1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Initial </a:t>
            </a:r>
            <a:r>
              <a:rPr lang="en-GB" sz="1400" b="1" dirty="0">
                <a:solidFill>
                  <a:srgbClr val="7030A0"/>
                </a:solidFill>
              </a:rPr>
              <a:t>occupancy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 per locality in each pathway </a:t>
            </a:r>
          </a:p>
          <a:p>
            <a:pPr marL="509588" lvl="1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Initial </a:t>
            </a:r>
            <a:r>
              <a:rPr lang="en-GB" sz="1400" b="1" dirty="0">
                <a:solidFill>
                  <a:schemeClr val="accent3"/>
                </a:solidFill>
              </a:rPr>
              <a:t>queue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 in the acute per locality in each pathway </a:t>
            </a:r>
          </a:p>
          <a:p>
            <a:pPr marL="824484" lvl="2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medically fit for discharge, no criteria to reside</a:t>
            </a:r>
          </a:p>
          <a:p>
            <a:pPr marL="509588" lvl="1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7030A0"/>
                </a:solidFill>
              </a:rPr>
              <a:t>Capacity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 per locality in each pathway</a:t>
            </a:r>
          </a:p>
          <a:p>
            <a:pPr marL="509588" lvl="1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3"/>
                </a:solidFill>
              </a:rPr>
              <a:t>Daily demand 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rate - Poisson arrivals </a:t>
            </a:r>
          </a:p>
          <a:p>
            <a:pPr marL="767334" lvl="2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Average of daily arrivals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 (i.e. arrival rate of Monday = average of past Monday arrivals etc.)</a:t>
            </a:r>
            <a:endParaRPr lang="en-GB" sz="1400" dirty="0">
              <a:solidFill>
                <a:schemeClr val="accent3">
                  <a:lumMod val="75000"/>
                </a:schemeClr>
              </a:solidFill>
            </a:endParaRPr>
          </a:p>
          <a:p>
            <a:pPr marL="452438" lvl="1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Fitted Normal distribution for </a:t>
            </a:r>
            <a:r>
              <a:rPr lang="en-GB" sz="1400" b="1" dirty="0">
                <a:solidFill>
                  <a:srgbClr val="7030A0"/>
                </a:solidFill>
              </a:rPr>
              <a:t>visits-based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GB" sz="1400" b="1" dirty="0">
                <a:solidFill>
                  <a:srgbClr val="7030A0"/>
                </a:solidFill>
              </a:rPr>
              <a:t>duration of care 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(P1)</a:t>
            </a:r>
          </a:p>
          <a:p>
            <a:pPr marL="767334" lvl="2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Number of visits per patient per day reduces over the duration of care</a:t>
            </a:r>
          </a:p>
          <a:p>
            <a:pPr marL="452438" lvl="1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Fitted Lognormal distributions for </a:t>
            </a:r>
            <a:r>
              <a:rPr lang="en-GB" sz="1400" b="1" dirty="0">
                <a:solidFill>
                  <a:schemeClr val="accent3"/>
                </a:solidFill>
              </a:rPr>
              <a:t>bedded care </a:t>
            </a:r>
            <a:r>
              <a:rPr lang="en-GB" sz="1400" b="1" dirty="0" err="1">
                <a:solidFill>
                  <a:schemeClr val="accent3"/>
                </a:solidFill>
              </a:rPr>
              <a:t>LoS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 (P2 and P3)</a:t>
            </a:r>
          </a:p>
        </p:txBody>
      </p:sp>
      <p:sp>
        <p:nvSpPr>
          <p:cNvPr id="7" name="Rectangle 6"/>
          <p:cNvSpPr/>
          <p:nvPr/>
        </p:nvSpPr>
        <p:spPr>
          <a:xfrm>
            <a:off x="7427061" y="605118"/>
            <a:ext cx="4029833" cy="5916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  <a:r>
              <a:rPr kumimoji="0" lang="en-GB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Report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509588" lvl="1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7030A0"/>
                </a:solidFill>
              </a:rPr>
              <a:t>Routine report 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in Microsoft Word generated via </a:t>
            </a:r>
            <a:r>
              <a:rPr lang="en-GB" sz="1400" b="1" dirty="0" err="1">
                <a:solidFill>
                  <a:srgbClr val="7030A0"/>
                </a:solidFill>
              </a:rPr>
              <a:t>Rmarkdown</a:t>
            </a:r>
            <a:endParaRPr lang="en-GB" sz="1400" b="1" dirty="0">
              <a:solidFill>
                <a:srgbClr val="7030A0"/>
              </a:solidFill>
            </a:endParaRPr>
          </a:p>
          <a:p>
            <a:pPr marL="509588" lvl="1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Information on inputs (description and plots)</a:t>
            </a:r>
          </a:p>
          <a:p>
            <a:pPr marL="509588" lvl="1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Number of locality x Number of pathways sets of plots, each displaying all scenario combinations for each of:</a:t>
            </a:r>
          </a:p>
          <a:p>
            <a:pPr marL="966788" lvl="2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7030A0"/>
                </a:solidFill>
              </a:rPr>
              <a:t>Number in service 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- the number of patients estimated to be utilising the service given service capacity;</a:t>
            </a:r>
          </a:p>
          <a:p>
            <a:pPr marL="966788" lvl="2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accent3"/>
                </a:solidFill>
              </a:rPr>
              <a:t>Number awaiting service 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- the number of patients estimated to be delayed in the acute sector awaiting D2A;</a:t>
            </a:r>
          </a:p>
          <a:p>
            <a:pPr marL="966788" lvl="2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rgbClr val="7030A0"/>
                </a:solidFill>
              </a:rPr>
              <a:t>Mean days delayed 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- the mean number of days delayed in the acute sector.</a:t>
            </a:r>
          </a:p>
          <a:p>
            <a:pPr marL="966788" lvl="2" indent="-342900" defTabSz="888716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Costs - </a:t>
            </a:r>
            <a:r>
              <a:rPr lang="en-GB" sz="1400" b="1" dirty="0">
                <a:solidFill>
                  <a:schemeClr val="accent3"/>
                </a:solidFill>
              </a:rPr>
              <a:t>Total system cost </a:t>
            </a:r>
            <a:r>
              <a:rPr lang="en-GB" sz="1400" dirty="0">
                <a:solidFill>
                  <a:schemeClr val="accent3">
                    <a:lumMod val="75000"/>
                  </a:schemeClr>
                </a:solidFill>
              </a:rPr>
              <a:t>= Acute delay cost + community service cost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382D68D-E2E9-1C57-698F-783B8A3C628E}"/>
              </a:ext>
            </a:extLst>
          </p:cNvPr>
          <p:cNvSpPr/>
          <p:nvPr/>
        </p:nvSpPr>
        <p:spPr>
          <a:xfrm>
            <a:off x="4652682" y="3294528"/>
            <a:ext cx="2774379" cy="8606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51963-3BB8-ED94-C58E-3F6A461EDDF3}"/>
              </a:ext>
            </a:extLst>
          </p:cNvPr>
          <p:cNvSpPr txBox="1"/>
          <p:nvPr/>
        </p:nvSpPr>
        <p:spPr>
          <a:xfrm>
            <a:off x="4652683" y="2467706"/>
            <a:ext cx="238013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IPACS Simulation tool</a:t>
            </a:r>
          </a:p>
        </p:txBody>
      </p:sp>
      <p:pic>
        <p:nvPicPr>
          <p:cNvPr id="10" name="Graphic 9" descr="Programmer male outline">
            <a:extLst>
              <a:ext uri="{FF2B5EF4-FFF2-40B4-BE49-F238E27FC236}">
                <a16:creationId xmlns:a16="http://schemas.microsoft.com/office/drawing/2014/main" id="{FCD51DD7-3DF4-B606-5A63-F8ADEA880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350" y="40675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2382D68D-E2E9-1C57-698F-783B8A3C628E}"/>
              </a:ext>
            </a:extLst>
          </p:cNvPr>
          <p:cNvSpPr/>
          <p:nvPr/>
        </p:nvSpPr>
        <p:spPr>
          <a:xfrm>
            <a:off x="4652682" y="3294528"/>
            <a:ext cx="2774379" cy="86061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51963-3BB8-ED94-C58E-3F6A461EDDF3}"/>
              </a:ext>
            </a:extLst>
          </p:cNvPr>
          <p:cNvSpPr txBox="1"/>
          <p:nvPr/>
        </p:nvSpPr>
        <p:spPr>
          <a:xfrm>
            <a:off x="4652683" y="2467706"/>
            <a:ext cx="238013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IPACS Simulation tool</a:t>
            </a:r>
          </a:p>
        </p:txBody>
      </p:sp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C6358A1-C141-2709-112A-19C25F99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46" y="2080984"/>
            <a:ext cx="4450252" cy="3287699"/>
          </a:xfrm>
          <a:prstGeom prst="rect">
            <a:avLst/>
          </a:prstGeom>
        </p:spPr>
      </p:pic>
      <p:pic>
        <p:nvPicPr>
          <p:cNvPr id="15" name="Picture 14" descr="A picture containing text, screenshot, computer, silver&#10;&#10;Description automatically generated">
            <a:extLst>
              <a:ext uri="{FF2B5EF4-FFF2-40B4-BE49-F238E27FC236}">
                <a16:creationId xmlns:a16="http://schemas.microsoft.com/office/drawing/2014/main" id="{4F57BC13-DB31-D5B7-5B12-C2A91EEE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556" y="4155141"/>
            <a:ext cx="2216383" cy="1855627"/>
          </a:xfrm>
          <a:prstGeom prst="rect">
            <a:avLst/>
          </a:prstGeom>
        </p:spPr>
      </p:pic>
      <p:pic>
        <p:nvPicPr>
          <p:cNvPr id="17" name="Picture 1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66818E6-2508-3463-C7C4-DF04D09D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060" y="2467706"/>
            <a:ext cx="4150643" cy="2321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AC57C-F06E-5008-5D1C-EECBBE7D14F7}"/>
              </a:ext>
            </a:extLst>
          </p:cNvPr>
          <p:cNvSpPr txBox="1"/>
          <p:nvPr/>
        </p:nvSpPr>
        <p:spPr>
          <a:xfrm>
            <a:off x="-808630" y="1426602"/>
            <a:ext cx="6259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Input Parameters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DF76-0FFF-BDC1-40C4-11DA760B915D}"/>
              </a:ext>
            </a:extLst>
          </p:cNvPr>
          <p:cNvSpPr txBox="1"/>
          <p:nvPr/>
        </p:nvSpPr>
        <p:spPr>
          <a:xfrm>
            <a:off x="6096000" y="1426602"/>
            <a:ext cx="6501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  <a:r>
              <a:rPr kumimoji="0" lang="en-GB" sz="24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Report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8" name="Rectangle 3"/>
          <p:cNvSpPr>
            <a:spLocks noGrp="1" noChangeArrowheads="1"/>
          </p:cNvSpPr>
          <p:nvPr>
            <p:ph idx="1"/>
          </p:nvPr>
        </p:nvSpPr>
        <p:spPr>
          <a:xfrm>
            <a:off x="322255" y="1226071"/>
            <a:ext cx="5255973" cy="5447645"/>
          </a:xfr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ICBs decide what services are needed for local populations; fund providers; ensue services are provided</a:t>
            </a:r>
          </a:p>
          <a:p>
            <a:pPr>
              <a:spcAft>
                <a:spcPts val="600"/>
              </a:spcAft>
            </a:pPr>
            <a:endParaRPr lang="en-GB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2438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1"/>
                </a:solidFill>
              </a:rPr>
              <a:t>population of around 1,000,000</a:t>
            </a:r>
          </a:p>
          <a:p>
            <a:pPr marL="452438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1"/>
                </a:solidFill>
              </a:rPr>
              <a:t>3 localities: Bristol, North Somerset and South Gloucestershire</a:t>
            </a:r>
          </a:p>
          <a:p>
            <a:pPr marL="452438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1"/>
                </a:solidFill>
              </a:rPr>
              <a:t>primarily urban, 16% live in some of the most deprived areas of England</a:t>
            </a:r>
          </a:p>
          <a:p>
            <a:pPr marL="452438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1"/>
                </a:solidFill>
              </a:rPr>
              <a:t>3 acute hospitals, 1 community services provider, 3 social care funders and 1 mental health services provider</a:t>
            </a:r>
          </a:p>
          <a:p>
            <a:pPr marL="452438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1"/>
                </a:solidFill>
              </a:rPr>
              <a:t>the entire range of care services including emergency, primary/secondary care and mental health</a:t>
            </a:r>
          </a:p>
          <a:p>
            <a:pPr marL="452438" lvl="1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chemeClr val="tx1"/>
                </a:solidFill>
              </a:rPr>
              <a:t>total expenditure: &gt; £1.7 Billion (2021/22) and rising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FE8B27-6192-4127-AABC-70654863CEE0}"/>
              </a:ext>
            </a:extLst>
          </p:cNvPr>
          <p:cNvGrpSpPr/>
          <p:nvPr/>
        </p:nvGrpSpPr>
        <p:grpSpPr>
          <a:xfrm>
            <a:off x="6384567" y="3429000"/>
            <a:ext cx="5208621" cy="2805696"/>
            <a:chOff x="4458274" y="457177"/>
            <a:chExt cx="4508545" cy="2297247"/>
          </a:xfrm>
        </p:grpSpPr>
        <p:pic>
          <p:nvPicPr>
            <p:cNvPr id="9" name="Picture 8" descr="A picture containing text, map&#10;&#10;Description generated with very high confidence">
              <a:extLst>
                <a:ext uri="{FF2B5EF4-FFF2-40B4-BE49-F238E27FC236}">
                  <a16:creationId xmlns:a16="http://schemas.microsoft.com/office/drawing/2014/main" id="{85E437E8-5816-4B2F-94A3-792571664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"/>
            <a:stretch/>
          </p:blipFill>
          <p:spPr>
            <a:xfrm>
              <a:off x="4458274" y="457177"/>
              <a:ext cx="2194839" cy="22972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67AA361-E2F1-49FA-9832-494D85AED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005" y="750600"/>
              <a:ext cx="2181814" cy="164181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3325549-B377-4702-9EEE-0B755DEE23CF}"/>
                </a:ext>
              </a:extLst>
            </p:cNvPr>
            <p:cNvCxnSpPr/>
            <p:nvPr/>
          </p:nvCxnSpPr>
          <p:spPr>
            <a:xfrm flipH="1" flipV="1">
              <a:off x="6287331" y="1017102"/>
              <a:ext cx="1239673" cy="84832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D9D7795-D7EC-4005-BE20-3D38392D27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8594" y="1970233"/>
              <a:ext cx="2598410" cy="291937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97D677C-D44E-09D2-D723-F1B7A598DE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4567" y="1224509"/>
            <a:ext cx="4278062" cy="157281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F2DC6B-9A4C-254C-045A-4EB280A7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00" y="476672"/>
            <a:ext cx="8352480" cy="55399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4359"/>
                </a:solidFill>
              </a:rPr>
              <a:t>Application</a:t>
            </a:r>
            <a:endParaRPr lang="en-GB" dirty="0">
              <a:solidFill>
                <a:srgbClr val="0043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39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989179" y="1465728"/>
            <a:ext cx="9865096" cy="516164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From a position in October 2022, we investigated different scenarios of interest for each pathway-locality pair: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424713"/>
            <a:ext cx="9654548" cy="55399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4359"/>
                </a:solidFill>
              </a:rPr>
              <a:t>Scenario analysis</a:t>
            </a:r>
            <a:endParaRPr lang="en-GB" dirty="0">
              <a:solidFill>
                <a:srgbClr val="004359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12D63A-A4B6-F379-4451-92B33BCD5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973346"/>
              </p:ext>
            </p:extLst>
          </p:nvPr>
        </p:nvGraphicFramePr>
        <p:xfrm>
          <a:off x="2391335" y="2158195"/>
          <a:ext cx="7449092" cy="4419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898">
                  <a:extLst>
                    <a:ext uri="{9D8B030D-6E8A-4147-A177-3AD203B41FA5}">
                      <a16:colId xmlns:a16="http://schemas.microsoft.com/office/drawing/2014/main" val="1529762239"/>
                    </a:ext>
                  </a:extLst>
                </a:gridCol>
                <a:gridCol w="1817434">
                  <a:extLst>
                    <a:ext uri="{9D8B030D-6E8A-4147-A177-3AD203B41FA5}">
                      <a16:colId xmlns:a16="http://schemas.microsoft.com/office/drawing/2014/main" val="1416090012"/>
                    </a:ext>
                  </a:extLst>
                </a:gridCol>
                <a:gridCol w="2100366">
                  <a:extLst>
                    <a:ext uri="{9D8B030D-6E8A-4147-A177-3AD203B41FA5}">
                      <a16:colId xmlns:a16="http://schemas.microsoft.com/office/drawing/2014/main" val="83574223"/>
                    </a:ext>
                  </a:extLst>
                </a:gridCol>
                <a:gridCol w="2319394">
                  <a:extLst>
                    <a:ext uri="{9D8B030D-6E8A-4147-A177-3AD203B41FA5}">
                      <a16:colId xmlns:a16="http://schemas.microsoft.com/office/drawing/2014/main" val="2155023540"/>
                    </a:ext>
                  </a:extLst>
                </a:gridCol>
              </a:tblGrid>
              <a:tr h="503756">
                <a:tc>
                  <a:txBody>
                    <a:bodyPr/>
                    <a:lstStyle/>
                    <a:p>
                      <a:pPr algn="l"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Scenario No</a:t>
                      </a:r>
                      <a:endParaRPr lang="en-GB" sz="14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0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sz="1400" b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Length of Stay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(Mean number of days)</a:t>
                      </a:r>
                      <a:endParaRPr lang="en-GB" sz="14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Arrival (Pathway Split)</a:t>
                      </a:r>
                      <a:endParaRPr lang="en-GB" sz="1400" b="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085724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Baseline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Baseline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8196757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2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Target (70:10:10)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0937627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3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Target (10;21;28)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Baseline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3139842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4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Target (10;21;28)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Target (70:10:10)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989814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5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Interim (11;30;35)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Baseline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8756181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6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Interim (11;30;35)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Target (70:10:10)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04799364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7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Unrestriced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Baseline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4884581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8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Unrestriced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Baseline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Target (70:10:10)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3495450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9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Unrestriced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Target (10;21;28)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Baseline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2741561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Unrestriced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Target (10;21;28)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Target (70:10:10)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6670149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11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Unrestriced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Interim (11;30;35)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Baseline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2076305"/>
                  </a:ext>
                </a:extLst>
              </a:tr>
              <a:tr h="326288"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12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Unrestriced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Interim (11;30;35)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1000"/>
                        </a:spcAft>
                      </a:pPr>
                      <a:r>
                        <a:rPr lang="en-US" sz="1400" dirty="0">
                          <a:effectLst/>
                        </a:rPr>
                        <a:t>Target (70:10:10)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082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75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CF09A-95E1-A9F1-6996-C0729187B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Outputs – Bristol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580EDF-CDD6-5ACA-55A2-2F5ACF227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F3D1-4E0B-4A1A-8A63-FA953DDDF0A6}" type="slidenum">
              <a:rPr lang="en-GB" smtClean="0"/>
              <a:t>15</a:t>
            </a:fld>
            <a:endParaRPr lang="en-GB" dirty="0"/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9FBF38B2-3132-C3FA-7AB6-0271EE85CC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0" y="1406215"/>
            <a:ext cx="3868269" cy="54008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">
            <a:extLst>
              <a:ext uri="{FF2B5EF4-FFF2-40B4-BE49-F238E27FC236}">
                <a16:creationId xmlns:a16="http://schemas.microsoft.com/office/drawing/2014/main" id="{118C509D-0A7A-1495-30DA-A0E9BB6E9B6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868269" y="1406215"/>
            <a:ext cx="3868270" cy="54008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">
            <a:extLst>
              <a:ext uri="{FF2B5EF4-FFF2-40B4-BE49-F238E27FC236}">
                <a16:creationId xmlns:a16="http://schemas.microsoft.com/office/drawing/2014/main" id="{8347BCA0-66AB-6E0C-4E34-256D62DE20A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7736538" y="1406215"/>
            <a:ext cx="3868269" cy="540085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6D863-FB1C-E91B-C5CB-7DF46B4792D2}"/>
              </a:ext>
            </a:extLst>
          </p:cNvPr>
          <p:cNvSpPr txBox="1"/>
          <p:nvPr/>
        </p:nvSpPr>
        <p:spPr>
          <a:xfrm>
            <a:off x="6391837" y="3059668"/>
            <a:ext cx="345589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Black line corresponds to Target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8213EA-F805-1C5D-B1FD-864E9FAB019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20000" y="3244334"/>
            <a:ext cx="1624269" cy="12604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0D4113-7A98-2528-83F4-D9742DDA063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87193" y="3244334"/>
            <a:ext cx="1757076" cy="18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3F67A9-559A-FDFE-105E-91CCE236134E}"/>
              </a:ext>
            </a:extLst>
          </p:cNvPr>
          <p:cNvSpPr txBox="1"/>
          <p:nvPr/>
        </p:nvSpPr>
        <p:spPr>
          <a:xfrm>
            <a:off x="2344269" y="3059668"/>
            <a:ext cx="356347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Red line corresponds to </a:t>
            </a:r>
            <a:r>
              <a:rPr lang="en-US" dirty="0">
                <a:solidFill>
                  <a:srgbClr val="FF0000"/>
                </a:solidFill>
              </a:rPr>
              <a:t>Baseline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73D1BE-6836-57F5-1CA9-8378A50BB347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015753" y="2339788"/>
            <a:ext cx="1376084" cy="90454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92663A-794C-09F4-B546-4C19C780FB0D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00164" y="3244334"/>
            <a:ext cx="591673" cy="17176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2BF4F60-E906-498C-B59C-E6F83D7DCB8A}"/>
              </a:ext>
            </a:extLst>
          </p:cNvPr>
          <p:cNvSpPr txBox="1"/>
          <p:nvPr/>
        </p:nvSpPr>
        <p:spPr>
          <a:xfrm>
            <a:off x="1934134" y="1091893"/>
            <a:ext cx="51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A55440-A760-8B02-5B84-BA93A9C385B0}"/>
              </a:ext>
            </a:extLst>
          </p:cNvPr>
          <p:cNvSpPr txBox="1"/>
          <p:nvPr/>
        </p:nvSpPr>
        <p:spPr>
          <a:xfrm>
            <a:off x="5800164" y="1073659"/>
            <a:ext cx="51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881989-DD81-6DA9-E526-9192BA4357B1}"/>
              </a:ext>
            </a:extLst>
          </p:cNvPr>
          <p:cNvSpPr txBox="1"/>
          <p:nvPr/>
        </p:nvSpPr>
        <p:spPr>
          <a:xfrm>
            <a:off x="9666194" y="1091893"/>
            <a:ext cx="51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8289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623392" y="1731086"/>
            <a:ext cx="10081120" cy="50405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/>
                </a:solidFill>
              </a:rPr>
              <a:t>Increases in demand</a:t>
            </a:r>
            <a:r>
              <a:rPr lang="en-GB" sz="2400" dirty="0"/>
              <a:t> for hospital care will likely lead to </a:t>
            </a:r>
            <a:r>
              <a:rPr lang="en-GB" sz="2400" b="1" dirty="0">
                <a:solidFill>
                  <a:schemeClr val="accent1"/>
                </a:solidFill>
              </a:rPr>
              <a:t>increases in demand for step-down</a:t>
            </a:r>
            <a:r>
              <a:rPr lang="en-GB" sz="2400" dirty="0"/>
              <a:t> services and facilities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Not expanding capacity in intermediate care leads to:</a:t>
            </a:r>
          </a:p>
          <a:p>
            <a:pPr marL="772096" lvl="2" indent="-4572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/>
                </a:solidFill>
              </a:rPr>
              <a:t>more patients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/>
              <a:t>being </a:t>
            </a:r>
            <a:r>
              <a:rPr lang="en-GB" sz="2000" b="1" dirty="0">
                <a:solidFill>
                  <a:schemeClr val="accent1"/>
                </a:solidFill>
              </a:rPr>
              <a:t>delayed</a:t>
            </a:r>
            <a:r>
              <a:rPr lang="en-GB" sz="2000" dirty="0"/>
              <a:t> in hospitals</a:t>
            </a:r>
          </a:p>
          <a:p>
            <a:pPr marL="772096" lvl="2" indent="-4572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7030A0"/>
                </a:solidFill>
              </a:rPr>
              <a:t>poorer patient outcomes</a:t>
            </a:r>
            <a:r>
              <a:rPr lang="en-GB" sz="2000" dirty="0">
                <a:solidFill>
                  <a:srgbClr val="7030A0"/>
                </a:solidFill>
              </a:rPr>
              <a:t> </a:t>
            </a:r>
            <a:r>
              <a:rPr lang="en-GB" sz="2000" dirty="0"/>
              <a:t>and experience </a:t>
            </a:r>
          </a:p>
          <a:p>
            <a:pPr marL="772096" lvl="2" indent="-4572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1"/>
                </a:solidFill>
              </a:rPr>
              <a:t>greater inefficiencies</a:t>
            </a:r>
            <a:r>
              <a:rPr lang="en-GB" sz="2000" dirty="0">
                <a:solidFill>
                  <a:schemeClr val="accent1"/>
                </a:solidFill>
              </a:rPr>
              <a:t> </a:t>
            </a:r>
            <a:r>
              <a:rPr lang="en-GB" sz="2000" dirty="0"/>
              <a:t>for other acute care services (e.g., elective care capacity)</a:t>
            </a:r>
          </a:p>
          <a:p>
            <a:pPr marL="772096" lvl="2" indent="-4572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7030A0"/>
                </a:solidFill>
              </a:rPr>
              <a:t>higher overall costs </a:t>
            </a:r>
            <a:r>
              <a:rPr lang="en-GB" sz="2000" dirty="0"/>
              <a:t>for the health and social care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We developed an </a:t>
            </a:r>
            <a:r>
              <a:rPr lang="en-GB" sz="2400" b="1" dirty="0">
                <a:solidFill>
                  <a:schemeClr val="accent1"/>
                </a:solidFill>
              </a:rPr>
              <a:t>open-source simulation tool </a:t>
            </a:r>
            <a:r>
              <a:rPr lang="en-GB" sz="2400" dirty="0"/>
              <a:t>that can assess </a:t>
            </a:r>
            <a:r>
              <a:rPr lang="en-GB" sz="2400" b="1" dirty="0">
                <a:solidFill>
                  <a:srgbClr val="7030A0"/>
                </a:solidFill>
              </a:rPr>
              <a:t>optimal capacity of intermediate care</a:t>
            </a:r>
            <a:r>
              <a:rPr lang="en-GB" sz="2400" b="1" dirty="0"/>
              <a:t> </a:t>
            </a:r>
            <a:r>
              <a:rPr lang="en-GB" sz="2400" dirty="0"/>
              <a:t>that minimizes patients who do not meet ‘criteria to reside’ in an acute hospital.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8031B-2D31-F9F6-A626-CC55C7B4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Insights</a:t>
            </a:r>
          </a:p>
        </p:txBody>
      </p:sp>
    </p:spTree>
    <p:extLst>
      <p:ext uri="{BB962C8B-B14F-4D97-AF65-F5344CB8AC3E}">
        <p14:creationId xmlns:p14="http://schemas.microsoft.com/office/powerpoint/2010/main" val="86362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A3D6-0916-F18D-DF95-A88F9C30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F378D-7196-91C4-CBC7-B8141EFFA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F3D1-4E0B-4A1A-8A63-FA953DDDF0A6}" type="slidenum">
              <a:rPr lang="en-GB" smtClean="0"/>
              <a:t>17</a:t>
            </a:fld>
            <a:endParaRPr lang="en-GB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AA03DEE-96DB-8514-98E5-2FC0D3E8BB82}"/>
              </a:ext>
            </a:extLst>
          </p:cNvPr>
          <p:cNvSpPr txBox="1">
            <a:spLocks/>
          </p:cNvSpPr>
          <p:nvPr/>
        </p:nvSpPr>
        <p:spPr>
          <a:xfrm>
            <a:off x="623392" y="1227248"/>
            <a:ext cx="10081120" cy="50405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888716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88716" rtl="0" eaLnBrk="1" latinLnBrk="0" hangingPunct="1">
              <a:spcBef>
                <a:spcPts val="2400"/>
              </a:spcBef>
              <a:buFont typeface="Arial" panose="020B0604020202020204" pitchFamily="34" charset="0"/>
              <a:buNone/>
              <a:defRPr sz="23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314896" indent="-314896" algn="l" defTabSz="888716" rtl="0" eaLnBrk="1" latinLnBrk="0" hangingPunct="1">
              <a:spcBef>
                <a:spcPts val="1100"/>
              </a:spcBef>
              <a:buClr>
                <a:schemeClr val="accent2"/>
              </a:buClr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9815" indent="-244913" algn="l" defTabSz="888716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757" indent="-244913" algn="l" defTabSz="888716" rtl="0" eaLnBrk="1" latinLnBrk="0" hangingPunct="1"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3970" indent="-222187" algn="l" defTabSz="88871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8315" indent="-222187" algn="l" defTabSz="88871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32678" indent="-222187" algn="l" defTabSz="88871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7036" indent="-222187" algn="l" defTabSz="88871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/>
                </a:solidFill>
              </a:rPr>
              <a:t>Our simulation results </a:t>
            </a:r>
            <a:r>
              <a:rPr lang="en-GB" sz="2400" dirty="0"/>
              <a:t>have been </a:t>
            </a:r>
            <a:r>
              <a:rPr lang="en-GB" sz="2400" b="1" dirty="0">
                <a:solidFill>
                  <a:schemeClr val="accent1"/>
                </a:solidFill>
              </a:rPr>
              <a:t>circulated</a:t>
            </a:r>
            <a:r>
              <a:rPr lang="en-GB" sz="2400" dirty="0"/>
              <a:t> to the ICB and the Intermediate Care decision makers and are under </a:t>
            </a:r>
            <a:r>
              <a:rPr lang="en-GB" sz="2400" b="1" dirty="0">
                <a:solidFill>
                  <a:schemeClr val="accent1"/>
                </a:solidFill>
              </a:rPr>
              <a:t>active discussion</a:t>
            </a:r>
            <a:r>
              <a:rPr lang="en-GB" sz="2400" b="1" dirty="0">
                <a:solidFill>
                  <a:srgbClr val="7030A0"/>
                </a:solidFill>
              </a:rPr>
              <a:t> </a:t>
            </a:r>
            <a:r>
              <a:rPr lang="en-GB" sz="2400" dirty="0"/>
              <a:t>(Winter pressures, 2023/2024 capacity planning)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The tool is being </a:t>
            </a:r>
            <a:r>
              <a:rPr lang="en-GB" sz="2400" b="1" dirty="0">
                <a:solidFill>
                  <a:srgbClr val="7030A0"/>
                </a:solidFill>
              </a:rPr>
              <a:t>handed over</a:t>
            </a:r>
            <a:r>
              <a:rPr lang="en-GB" sz="2400" dirty="0">
                <a:solidFill>
                  <a:srgbClr val="7030A0"/>
                </a:solidFill>
              </a:rPr>
              <a:t> </a:t>
            </a:r>
            <a:r>
              <a:rPr lang="en-GB" sz="2400" dirty="0"/>
              <a:t>to NHS in-house analysts </a:t>
            </a:r>
            <a:r>
              <a:rPr lang="en-GB" sz="2400" b="1" dirty="0">
                <a:solidFill>
                  <a:srgbClr val="7030A0"/>
                </a:solidFill>
              </a:rPr>
              <a:t>for routine use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Further </a:t>
            </a:r>
            <a:r>
              <a:rPr lang="en-GB" sz="2400" b="1" dirty="0">
                <a:solidFill>
                  <a:schemeClr val="accent1"/>
                </a:solidFill>
              </a:rPr>
              <a:t>dissemination</a:t>
            </a:r>
            <a:r>
              <a:rPr lang="en-GB" sz="2400" dirty="0"/>
              <a:t> and engagement with </a:t>
            </a:r>
            <a:r>
              <a:rPr lang="en-GB" sz="2400" b="1" dirty="0">
                <a:solidFill>
                  <a:schemeClr val="accent1"/>
                </a:solidFill>
              </a:rPr>
              <a:t>other ICBs </a:t>
            </a:r>
            <a:r>
              <a:rPr lang="en-GB" sz="2400" dirty="0"/>
              <a:t>including Somerset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We plan to </a:t>
            </a:r>
            <a:r>
              <a:rPr lang="en-GB" sz="2400" b="1" dirty="0">
                <a:solidFill>
                  <a:srgbClr val="7030A0"/>
                </a:solidFill>
              </a:rPr>
              <a:t>extend the model scope</a:t>
            </a:r>
            <a:r>
              <a:rPr lang="en-GB" sz="2400" b="1" dirty="0">
                <a:solidFill>
                  <a:schemeClr val="accent2"/>
                </a:solidFill>
              </a:rPr>
              <a:t> </a:t>
            </a:r>
            <a:r>
              <a:rPr lang="en-GB" sz="2400" dirty="0"/>
              <a:t>to further </a:t>
            </a:r>
            <a:r>
              <a:rPr lang="en-GB" sz="2400" b="1" dirty="0">
                <a:solidFill>
                  <a:srgbClr val="7030A0"/>
                </a:solidFill>
              </a:rPr>
              <a:t>downstream into social care</a:t>
            </a:r>
            <a:r>
              <a:rPr lang="en-GB" sz="2400" dirty="0"/>
              <a:t>, as insufficient capacity here causes similar issues for intermediate care</a:t>
            </a:r>
          </a:p>
        </p:txBody>
      </p:sp>
    </p:spTree>
    <p:extLst>
      <p:ext uri="{BB962C8B-B14F-4D97-AF65-F5344CB8AC3E}">
        <p14:creationId xmlns:p14="http://schemas.microsoft.com/office/powerpoint/2010/main" val="315353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04170" y="2579260"/>
            <a:ext cx="7783660" cy="61555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888716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5EB8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08CA8-A911-74C6-C8F0-D3397D2C1CEB}"/>
              </a:ext>
            </a:extLst>
          </p:cNvPr>
          <p:cNvSpPr txBox="1"/>
          <p:nvPr/>
        </p:nvSpPr>
        <p:spPr>
          <a:xfrm>
            <a:off x="1611406" y="4147281"/>
            <a:ext cx="8969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i="1" dirty="0">
                <a:solidFill>
                  <a:srgbClr val="005EB8"/>
                </a:solidFill>
                <a:latin typeface="Arial"/>
              </a:rPr>
              <a:t>Upcoming: NHS-R Workshop The IPACS complex care pathway simulation model Tuesday 22</a:t>
            </a:r>
            <a:r>
              <a:rPr lang="en-US" i="1" baseline="30000" dirty="0">
                <a:solidFill>
                  <a:srgbClr val="005EB8"/>
                </a:solidFill>
                <a:latin typeface="Arial"/>
              </a:rPr>
              <a:t>nd </a:t>
            </a:r>
            <a:r>
              <a:rPr lang="en-US" sz="1800" i="1" dirty="0">
                <a:solidFill>
                  <a:srgbClr val="005EB8"/>
                </a:solidFill>
                <a:latin typeface="Arial"/>
              </a:rPr>
              <a:t>November 2022</a:t>
            </a:r>
          </a:p>
        </p:txBody>
      </p:sp>
    </p:spTree>
    <p:extLst>
      <p:ext uri="{BB962C8B-B14F-4D97-AF65-F5344CB8AC3E}">
        <p14:creationId xmlns:p14="http://schemas.microsoft.com/office/powerpoint/2010/main" val="241220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404664"/>
            <a:ext cx="8136456" cy="55399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4359"/>
                </a:solidFill>
              </a:rPr>
              <a:t>Outline</a:t>
            </a:r>
            <a:endParaRPr lang="en-GB" dirty="0">
              <a:solidFill>
                <a:srgbClr val="004359"/>
              </a:solidFill>
            </a:endParaRPr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983432" y="1265310"/>
            <a:ext cx="8208912" cy="51880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400" b="1" dirty="0"/>
              <a:t>Background</a:t>
            </a:r>
          </a:p>
          <a:p>
            <a:pPr marL="772096" lvl="2" indent="-457200">
              <a:buFont typeface="Arial" panose="020B0604020202020204" pitchFamily="34" charset="0"/>
              <a:buChar char="‒"/>
            </a:pPr>
            <a:r>
              <a:rPr lang="en-GB" sz="2000" dirty="0"/>
              <a:t>The problem and research opportunity</a:t>
            </a:r>
          </a:p>
          <a:p>
            <a:pPr marL="772096" lvl="2" indent="-457200">
              <a:buFont typeface="Arial" panose="020B0604020202020204" pitchFamily="34" charset="0"/>
              <a:buChar char="‒"/>
            </a:pPr>
            <a:r>
              <a:rPr lang="en-GB" sz="2000" dirty="0"/>
              <a:t>The IPACS project vision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b="1" dirty="0"/>
              <a:t>The simulation model 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b="1" dirty="0"/>
              <a:t>Application 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b="1" dirty="0"/>
              <a:t>Next steps</a:t>
            </a:r>
          </a:p>
          <a:p>
            <a:pPr marL="457200" indent="-457200">
              <a:buFont typeface="+mj-lt"/>
              <a:buAutoNum type="arabicPeriod"/>
            </a:pP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407416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/>
          </p:nvPr>
        </p:nvSpPr>
        <p:spPr>
          <a:xfrm>
            <a:off x="263352" y="211161"/>
            <a:ext cx="10519032" cy="946142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GB" altLang="en-US" dirty="0">
                <a:solidFill>
                  <a:srgbClr val="00435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Transfers of care between acute &amp; social care</a:t>
            </a:r>
          </a:p>
        </p:txBody>
      </p:sp>
      <p:sp>
        <p:nvSpPr>
          <p:cNvPr id="5" name="Rounded Rectangle 9">
            <a:extLst>
              <a:ext uri="{FF2B5EF4-FFF2-40B4-BE49-F238E27FC236}">
                <a16:creationId xmlns:a16="http://schemas.microsoft.com/office/drawing/2014/main" id="{1FF76752-F211-4125-B879-7F6E299CE195}"/>
              </a:ext>
            </a:extLst>
          </p:cNvPr>
          <p:cNvSpPr/>
          <p:nvPr/>
        </p:nvSpPr>
        <p:spPr>
          <a:xfrm>
            <a:off x="833318" y="3220237"/>
            <a:ext cx="1957221" cy="95477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Acute care (hospital)</a:t>
            </a: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34A4F0C9-A82C-4E2A-95B1-F704F04070D0}"/>
              </a:ext>
            </a:extLst>
          </p:cNvPr>
          <p:cNvSpPr/>
          <p:nvPr/>
        </p:nvSpPr>
        <p:spPr>
          <a:xfrm>
            <a:off x="9332779" y="3220237"/>
            <a:ext cx="2094586" cy="95477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Adult </a:t>
            </a:r>
          </a:p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Community &amp; Social care</a:t>
            </a:r>
          </a:p>
        </p:txBody>
      </p:sp>
      <p:pic>
        <p:nvPicPr>
          <p:cNvPr id="3" name="Graphic 2" descr="Hospital">
            <a:extLst>
              <a:ext uri="{FF2B5EF4-FFF2-40B4-BE49-F238E27FC236}">
                <a16:creationId xmlns:a16="http://schemas.microsoft.com/office/drawing/2014/main" id="{65E95450-7DDD-4254-B164-0C1DBAA47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4503" y="2050383"/>
            <a:ext cx="1169855" cy="1169855"/>
          </a:xfrm>
          <a:prstGeom prst="rect">
            <a:avLst/>
          </a:prstGeom>
        </p:spPr>
      </p:pic>
      <p:pic>
        <p:nvPicPr>
          <p:cNvPr id="16" name="Graphic 15" descr="House">
            <a:extLst>
              <a:ext uri="{FF2B5EF4-FFF2-40B4-BE49-F238E27FC236}">
                <a16:creationId xmlns:a16="http://schemas.microsoft.com/office/drawing/2014/main" id="{961EB6E1-A4D7-405E-95DC-D565C6B925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9123" y="2104360"/>
            <a:ext cx="1061898" cy="1061898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EE0E33F-1D48-4C47-98C1-60745546FFFF}"/>
              </a:ext>
            </a:extLst>
          </p:cNvPr>
          <p:cNvSpPr/>
          <p:nvPr/>
        </p:nvSpPr>
        <p:spPr>
          <a:xfrm>
            <a:off x="3687064" y="3491342"/>
            <a:ext cx="4879222" cy="45178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Discharge (complex care needs)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C3CF5C-28E6-478A-86CF-96145410FAB2}"/>
              </a:ext>
            </a:extLst>
          </p:cNvPr>
          <p:cNvSpPr txBox="1"/>
          <p:nvPr/>
        </p:nvSpPr>
        <p:spPr>
          <a:xfrm>
            <a:off x="3723637" y="1633340"/>
            <a:ext cx="4752527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Delayed Transfer of Care (DTOC)</a:t>
            </a:r>
          </a:p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1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occur when a patient is deemed ready to depart, but is unable due to non-clinical reasons</a:t>
            </a:r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47813952-C8AD-42CE-8DCC-47410E957315}"/>
              </a:ext>
            </a:extLst>
          </p:cNvPr>
          <p:cNvSpPr/>
          <p:nvPr/>
        </p:nvSpPr>
        <p:spPr>
          <a:xfrm>
            <a:off x="2716557" y="5398460"/>
            <a:ext cx="6416189" cy="1312441"/>
          </a:xfrm>
          <a:prstGeom prst="round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Delays in transfers mean fewer hospital beds available, possibly leading to cancelled surgeries, ED overcrowding, ambulances unable to unload patients etc.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6F8D8D-806B-43E7-9D27-EA555CA24ACE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2716557" y="4232895"/>
            <a:ext cx="3208095" cy="11655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roup with solid fill">
            <a:extLst>
              <a:ext uri="{FF2B5EF4-FFF2-40B4-BE49-F238E27FC236}">
                <a16:creationId xmlns:a16="http://schemas.microsoft.com/office/drawing/2014/main" id="{A6A5857B-3C8A-49A5-89B2-EAF4D7588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95111" y="3812798"/>
            <a:ext cx="560656" cy="560656"/>
          </a:xfrm>
          <a:prstGeom prst="rect">
            <a:avLst/>
          </a:prstGeom>
        </p:spPr>
      </p:pic>
      <p:pic>
        <p:nvPicPr>
          <p:cNvPr id="14" name="Graphic 13" descr="Group with solid fill">
            <a:extLst>
              <a:ext uri="{FF2B5EF4-FFF2-40B4-BE49-F238E27FC236}">
                <a16:creationId xmlns:a16="http://schemas.microsoft.com/office/drawing/2014/main" id="{56F137F1-D024-436D-B03B-7D19C7EB8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40237" y="2956779"/>
            <a:ext cx="560656" cy="560656"/>
          </a:xfrm>
          <a:prstGeom prst="rect">
            <a:avLst/>
          </a:prstGeom>
        </p:spPr>
      </p:pic>
      <p:pic>
        <p:nvPicPr>
          <p:cNvPr id="19" name="Graphic 18" descr="Group with solid fill">
            <a:extLst>
              <a:ext uri="{FF2B5EF4-FFF2-40B4-BE49-F238E27FC236}">
                <a16:creationId xmlns:a16="http://schemas.microsoft.com/office/drawing/2014/main" id="{F18E3BD2-8D6B-439D-90CC-10EA3FE81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5108" y="3436906"/>
            <a:ext cx="560656" cy="560656"/>
          </a:xfrm>
          <a:prstGeom prst="rect">
            <a:avLst/>
          </a:prstGeom>
        </p:spPr>
      </p:pic>
      <p:sp>
        <p:nvSpPr>
          <p:cNvPr id="20" name="Rounded Rectangle 15">
            <a:extLst>
              <a:ext uri="{FF2B5EF4-FFF2-40B4-BE49-F238E27FC236}">
                <a16:creationId xmlns:a16="http://schemas.microsoft.com/office/drawing/2014/main" id="{EA7D8B06-76CB-CE40-AEBD-ED7FE4DD6326}"/>
              </a:ext>
            </a:extLst>
          </p:cNvPr>
          <p:cNvSpPr/>
          <p:nvPr/>
        </p:nvSpPr>
        <p:spPr>
          <a:xfrm>
            <a:off x="40109" y="1525808"/>
            <a:ext cx="2046045" cy="89142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Elective/Non-elective patient admissions</a:t>
            </a:r>
          </a:p>
        </p:txBody>
      </p:sp>
      <p:pic>
        <p:nvPicPr>
          <p:cNvPr id="21" name="Graphic 20" descr="Coins">
            <a:extLst>
              <a:ext uri="{FF2B5EF4-FFF2-40B4-BE49-F238E27FC236}">
                <a16:creationId xmlns:a16="http://schemas.microsoft.com/office/drawing/2014/main" id="{8BF663CF-574F-C442-832D-0BB76EF10E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61139" y="4442557"/>
            <a:ext cx="634980" cy="634980"/>
          </a:xfrm>
          <a:prstGeom prst="rect">
            <a:avLst/>
          </a:prstGeom>
        </p:spPr>
      </p:pic>
      <p:pic>
        <p:nvPicPr>
          <p:cNvPr id="22" name="Graphic 21" descr="Coins">
            <a:extLst>
              <a:ext uri="{FF2B5EF4-FFF2-40B4-BE49-F238E27FC236}">
                <a16:creationId xmlns:a16="http://schemas.microsoft.com/office/drawing/2014/main" id="{BC1A2502-F9E2-204A-BBF4-466B9868CA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64894" y="4349217"/>
            <a:ext cx="634980" cy="6349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D0736A-5D9B-CF4C-B2F8-CB2565C25B8E}"/>
              </a:ext>
            </a:extLst>
          </p:cNvPr>
          <p:cNvSpPr txBox="1"/>
          <p:nvPr/>
        </p:nvSpPr>
        <p:spPr>
          <a:xfrm>
            <a:off x="9132746" y="5170877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Local government and/or personal savings</a:t>
            </a:r>
          </a:p>
        </p:txBody>
      </p:sp>
      <p:pic>
        <p:nvPicPr>
          <p:cNvPr id="24" name="Graphic 23" descr="Coins">
            <a:extLst>
              <a:ext uri="{FF2B5EF4-FFF2-40B4-BE49-F238E27FC236}">
                <a16:creationId xmlns:a16="http://schemas.microsoft.com/office/drawing/2014/main" id="{93E97E01-3D50-B442-AD04-4AEF1457D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51804" y="4232895"/>
            <a:ext cx="634980" cy="634980"/>
          </a:xfrm>
          <a:prstGeom prst="rect">
            <a:avLst/>
          </a:prstGeom>
        </p:spPr>
      </p:pic>
      <p:pic>
        <p:nvPicPr>
          <p:cNvPr id="25" name="Graphic 24" descr="Coins">
            <a:extLst>
              <a:ext uri="{FF2B5EF4-FFF2-40B4-BE49-F238E27FC236}">
                <a16:creationId xmlns:a16="http://schemas.microsoft.com/office/drawing/2014/main" id="{56D33E4D-C57E-5142-BD1E-BD500F8F8F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2031" y="4351698"/>
            <a:ext cx="634980" cy="6349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35A3D6D-B2CC-D34F-AEDA-67E4CDA2E88A}"/>
              </a:ext>
            </a:extLst>
          </p:cNvPr>
          <p:cNvSpPr txBox="1"/>
          <p:nvPr/>
        </p:nvSpPr>
        <p:spPr>
          <a:xfrm>
            <a:off x="833988" y="5216966"/>
            <a:ext cx="2046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NHS budgets</a:t>
            </a:r>
          </a:p>
        </p:txBody>
      </p:sp>
    </p:spTree>
    <p:extLst>
      <p:ext uri="{BB962C8B-B14F-4D97-AF65-F5344CB8AC3E}">
        <p14:creationId xmlns:p14="http://schemas.microsoft.com/office/powerpoint/2010/main" val="13092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E28518-7CBA-4CEE-8647-3452770EE9E2}"/>
              </a:ext>
            </a:extLst>
          </p:cNvPr>
          <p:cNvSpPr txBox="1"/>
          <p:nvPr/>
        </p:nvSpPr>
        <p:spPr>
          <a:xfrm>
            <a:off x="4223792" y="6420125"/>
            <a:ext cx="7557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Delayed Transfers of Care Statistics for England 2019/20, NHS England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370255-4625-4484-B620-8C185C90CAF3}"/>
              </a:ext>
            </a:extLst>
          </p:cNvPr>
          <p:cNvSpPr txBox="1">
            <a:spLocks noChangeArrowheads="1"/>
          </p:cNvSpPr>
          <p:nvPr/>
        </p:nvSpPr>
        <p:spPr>
          <a:xfrm>
            <a:off x="407368" y="162077"/>
            <a:ext cx="9630384" cy="94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888716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8871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4359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NHS England statistics up to Feb 2020 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A5E5417-5649-48AF-BD6F-78C919A62763}"/>
              </a:ext>
            </a:extLst>
          </p:cNvPr>
          <p:cNvGraphicFramePr>
            <a:graphicFrameLocks/>
          </p:cNvGraphicFramePr>
          <p:nvPr/>
        </p:nvGraphicFramePr>
        <p:xfrm>
          <a:off x="96152" y="1484784"/>
          <a:ext cx="6034804" cy="468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E4B1A81-7CCC-414A-B511-3133816ACFE7}"/>
              </a:ext>
            </a:extLst>
          </p:cNvPr>
          <p:cNvGraphicFramePr>
            <a:graphicFrameLocks/>
          </p:cNvGraphicFramePr>
          <p:nvPr/>
        </p:nvGraphicFramePr>
        <p:xfrm>
          <a:off x="6154190" y="1484784"/>
          <a:ext cx="5414418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9655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2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62" y="415697"/>
            <a:ext cx="11169285" cy="55399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4359"/>
                </a:solidFill>
              </a:rPr>
              <a:t>Improving Patient flow between Acute, Community and Social care (IPACS) project</a:t>
            </a:r>
            <a:endParaRPr lang="en-GB" dirty="0">
              <a:solidFill>
                <a:srgbClr val="004359"/>
              </a:solidFill>
            </a:endParaRPr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740904" y="1473751"/>
            <a:ext cx="10225136" cy="49685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Strategic</a:t>
            </a:r>
          </a:p>
          <a:p>
            <a:pPr marL="657796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Support decisions on capacity allocation along complex discharge pathways in terms of </a:t>
            </a:r>
            <a:r>
              <a:rPr lang="en-GB" sz="2000" b="1" dirty="0">
                <a:solidFill>
                  <a:schemeClr val="accent2"/>
                </a:solidFill>
              </a:rPr>
              <a:t>total costs, patient experience, and patient outcomes</a:t>
            </a:r>
            <a:endParaRPr lang="en-GB" sz="2000" dirty="0"/>
          </a:p>
          <a:p>
            <a:pPr marL="657796" lvl="2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Operational</a:t>
            </a:r>
          </a:p>
          <a:p>
            <a:pPr marL="657796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To provide </a:t>
            </a:r>
            <a:r>
              <a:rPr lang="en-GB" sz="2000" b="1" dirty="0">
                <a:solidFill>
                  <a:schemeClr val="accent1"/>
                </a:solidFill>
              </a:rPr>
              <a:t>easy-to-use, open-source, software tools </a:t>
            </a:r>
            <a:r>
              <a:rPr lang="en-GB" sz="2000" dirty="0"/>
              <a:t>for analysts to support process and capacity decision making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Cultural</a:t>
            </a:r>
          </a:p>
          <a:p>
            <a:pPr marL="657796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For analysts: </a:t>
            </a:r>
            <a:r>
              <a:rPr lang="en-GB" sz="2000" b="1" dirty="0">
                <a:solidFill>
                  <a:schemeClr val="accent2"/>
                </a:solidFill>
              </a:rPr>
              <a:t>improve awareness and familiarity </a:t>
            </a:r>
            <a:r>
              <a:rPr lang="en-GB" sz="2000" dirty="0"/>
              <a:t>of advanced analytics solutions</a:t>
            </a:r>
          </a:p>
          <a:p>
            <a:pPr marL="657796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For leaders: highlight the </a:t>
            </a:r>
            <a:r>
              <a:rPr lang="en-GB" sz="2000" b="1" dirty="0">
                <a:solidFill>
                  <a:schemeClr val="accent1"/>
                </a:solidFill>
              </a:rPr>
              <a:t>value of (more) sophisticated modelling </a:t>
            </a:r>
            <a:r>
              <a:rPr lang="en-GB" sz="2000" dirty="0"/>
              <a:t>approaches and demonstrate the importance of </a:t>
            </a:r>
            <a:r>
              <a:rPr lang="en-GB" sz="2000" b="1" dirty="0">
                <a:solidFill>
                  <a:schemeClr val="accent1"/>
                </a:solidFill>
              </a:rPr>
              <a:t>system-wide working</a:t>
            </a:r>
            <a:endParaRPr lang="en-GB" sz="20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779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206366"/>
            <a:ext cx="8136456" cy="55399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4359"/>
                </a:solidFill>
              </a:rPr>
              <a:t>Vision of IPACS project </a:t>
            </a:r>
            <a:endParaRPr lang="en-GB" dirty="0">
              <a:solidFill>
                <a:srgbClr val="004359"/>
              </a:solidFill>
            </a:endParaRPr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407368" y="1313738"/>
            <a:ext cx="9937104" cy="576064"/>
          </a:xfrm>
        </p:spPr>
        <p:txBody>
          <a:bodyPr/>
          <a:lstStyle/>
          <a:p>
            <a:r>
              <a:rPr lang="en-GB" sz="2400" dirty="0"/>
              <a:t>Ultimately, we want to investigate through empirically informed modelling the following hypothesis:</a:t>
            </a:r>
          </a:p>
          <a:p>
            <a:endParaRPr 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2372925"/>
            <a:ext cx="8182383" cy="4201765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554344" y="5262577"/>
            <a:ext cx="2520280" cy="15121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00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399686" y="5048974"/>
            <a:ext cx="65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Yes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01E708D-A281-CA4F-9C96-6C1A4526EF8D}"/>
              </a:ext>
            </a:extLst>
          </p:cNvPr>
          <p:cNvSpPr/>
          <p:nvPr/>
        </p:nvSpPr>
        <p:spPr>
          <a:xfrm>
            <a:off x="7328986" y="2902196"/>
            <a:ext cx="2210403" cy="9384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F98D9EA-B772-6644-9CB4-89BE1D631F0D}"/>
              </a:ext>
            </a:extLst>
          </p:cNvPr>
          <p:cNvCxnSpPr>
            <a:cxnSpLocks/>
            <a:endCxn id="147" idx="1"/>
          </p:cNvCxnSpPr>
          <p:nvPr/>
        </p:nvCxnSpPr>
        <p:spPr>
          <a:xfrm rot="5400000" flipH="1" flipV="1">
            <a:off x="6143626" y="4157419"/>
            <a:ext cx="1971351" cy="3993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ED1F6487-BB8E-154E-A2A3-D1E30F5BE5A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531525" y="4600146"/>
            <a:ext cx="790325" cy="747157"/>
          </a:xfrm>
          <a:prstGeom prst="bentConnector3">
            <a:avLst>
              <a:gd name="adj1" fmla="val 5075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D6D52B74-9681-0A4D-AC27-3E6A710ACF47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>
            <a:off x="6073552" y="5347303"/>
            <a:ext cx="1248297" cy="625189"/>
          </a:xfrm>
          <a:prstGeom prst="bentConnector3">
            <a:avLst>
              <a:gd name="adj1" fmla="val 6905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Diamond 8"/>
          <p:cNvSpPr/>
          <p:nvPr/>
        </p:nvSpPr>
        <p:spPr>
          <a:xfrm>
            <a:off x="3779803" y="4710420"/>
            <a:ext cx="2293749" cy="1273766"/>
          </a:xfrm>
          <a:prstGeom prst="diamond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Available capacity in appropriate pathway?</a:t>
            </a:r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 flipH="1" flipV="1">
            <a:off x="3772825" y="3962807"/>
            <a:ext cx="6978" cy="1384496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390645" y="4434886"/>
            <a:ext cx="611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</a:t>
            </a:r>
          </a:p>
        </p:txBody>
      </p:sp>
      <p:sp>
        <p:nvSpPr>
          <p:cNvPr id="64" name="Flowchart: Delay 28">
            <a:extLst>
              <a:ext uri="{FF2B5EF4-FFF2-40B4-BE49-F238E27FC236}">
                <a16:creationId xmlns:a16="http://schemas.microsoft.com/office/drawing/2014/main" id="{8492FB07-89FF-714B-8D29-A79E932ECDAA}"/>
              </a:ext>
            </a:extLst>
          </p:cNvPr>
          <p:cNvSpPr/>
          <p:nvPr/>
        </p:nvSpPr>
        <p:spPr>
          <a:xfrm>
            <a:off x="10105817" y="1601971"/>
            <a:ext cx="1568339" cy="972065"/>
          </a:xfrm>
          <a:prstGeom prst="flowChartDelay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Discharge</a:t>
            </a:r>
          </a:p>
        </p:txBody>
      </p:sp>
      <p:cxnSp>
        <p:nvCxnSpPr>
          <p:cNvPr id="13" name="Straight Arrow Connector 12"/>
          <p:cNvCxnSpPr>
            <a:cxnSpLocks/>
            <a:stCxn id="129" idx="3"/>
            <a:endCxn id="9" idx="1"/>
          </p:cNvCxnSpPr>
          <p:nvPr/>
        </p:nvCxnSpPr>
        <p:spPr>
          <a:xfrm>
            <a:off x="3306106" y="5342779"/>
            <a:ext cx="473697" cy="452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Straight Arrow Connector 13"/>
          <p:cNvCxnSpPr>
            <a:stCxn id="9" idx="0"/>
            <a:endCxn id="19" idx="2"/>
          </p:cNvCxnSpPr>
          <p:nvPr/>
        </p:nvCxnSpPr>
        <p:spPr>
          <a:xfrm flipH="1" flipV="1">
            <a:off x="4926677" y="4432038"/>
            <a:ext cx="1" cy="27838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750619" y="1649947"/>
            <a:ext cx="1648327" cy="938463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Acute stay in hospital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13525" y="344503"/>
            <a:ext cx="1985421" cy="938463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Non-elective patient admissions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BE3B1F-FE2E-1B47-8A35-6B6CE77CD962}"/>
              </a:ext>
            </a:extLst>
          </p:cNvPr>
          <p:cNvSpPr txBox="1"/>
          <p:nvPr/>
        </p:nvSpPr>
        <p:spPr>
          <a:xfrm>
            <a:off x="4169163" y="1364038"/>
            <a:ext cx="188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en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atients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without complex care needs</a:t>
            </a:r>
            <a:endParaRPr kumimoji="0" lang="en-T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/>
          <p:cNvCxnSpPr>
            <a:cxnSpLocks/>
            <a:stCxn id="125" idx="2"/>
            <a:endCxn id="129" idx="0"/>
          </p:cNvCxnSpPr>
          <p:nvPr/>
        </p:nvCxnSpPr>
        <p:spPr>
          <a:xfrm flipH="1">
            <a:off x="2848906" y="2558680"/>
            <a:ext cx="7240" cy="232689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CDB3F9D-C4EA-2A43-9EF2-A9D56706B47A}"/>
              </a:ext>
            </a:extLst>
          </p:cNvPr>
          <p:cNvSpPr/>
          <p:nvPr/>
        </p:nvSpPr>
        <p:spPr>
          <a:xfrm>
            <a:off x="3942256" y="3493575"/>
            <a:ext cx="1968842" cy="9384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Delayed Transfer of Care (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DToC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at acute hospital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777267" y="3962807"/>
            <a:ext cx="167212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none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7321850" y="4130914"/>
            <a:ext cx="2230534" cy="9384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321849" y="5413427"/>
            <a:ext cx="2230535" cy="11181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0963B7-05DE-014E-A40B-534330267418}"/>
              </a:ext>
            </a:extLst>
          </p:cNvPr>
          <p:cNvSpPr txBox="1"/>
          <p:nvPr/>
        </p:nvSpPr>
        <p:spPr>
          <a:xfrm>
            <a:off x="586885" y="3153276"/>
            <a:ext cx="221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</a:t>
            </a:r>
            <a:r>
              <a:rPr kumimoji="0" lang="en-T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atients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 complex care needs (</a:t>
            </a:r>
            <a:r>
              <a:rPr kumimoji="0" lang="en-GB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P%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of all discharges)</a:t>
            </a:r>
            <a:endParaRPr kumimoji="0" lang="en-T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742D4FD9-7950-D84C-9F19-31A43B0B0BAD}"/>
              </a:ext>
            </a:extLst>
          </p:cNvPr>
          <p:cNvCxnSpPr>
            <a:cxnSpLocks/>
            <a:stCxn id="22" idx="3"/>
            <a:endCxn id="64" idx="1"/>
          </p:cNvCxnSpPr>
          <p:nvPr/>
        </p:nvCxnSpPr>
        <p:spPr>
          <a:xfrm flipV="1">
            <a:off x="9552384" y="2088004"/>
            <a:ext cx="553433" cy="38844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80A75F2D-904C-6F4F-92E4-0FB3B818F04A}"/>
              </a:ext>
            </a:extLst>
          </p:cNvPr>
          <p:cNvCxnSpPr>
            <a:cxnSpLocks/>
            <a:stCxn id="147" idx="3"/>
            <a:endCxn id="64" idx="1"/>
          </p:cNvCxnSpPr>
          <p:nvPr/>
        </p:nvCxnSpPr>
        <p:spPr>
          <a:xfrm flipV="1">
            <a:off x="9539389" y="2088004"/>
            <a:ext cx="566428" cy="12834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2CA6B0F-8803-DA46-ABBC-08BD0DF89E42}"/>
              </a:ext>
            </a:extLst>
          </p:cNvPr>
          <p:cNvCxnSpPr>
            <a:cxnSpLocks/>
            <a:stCxn id="125" idx="3"/>
            <a:endCxn id="64" idx="1"/>
          </p:cNvCxnSpPr>
          <p:nvPr/>
        </p:nvCxnSpPr>
        <p:spPr>
          <a:xfrm flipV="1">
            <a:off x="3313346" y="2088004"/>
            <a:ext cx="6792471" cy="13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60369" y="3244334"/>
            <a:ext cx="431161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348787" y="4404108"/>
            <a:ext cx="421262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17361" y="5790634"/>
            <a:ext cx="44980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84045" y="4184709"/>
            <a:ext cx="1427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Bedded care at intermediate facility</a:t>
            </a:r>
          </a:p>
        </p:txBody>
      </p:sp>
      <p:cxnSp>
        <p:nvCxnSpPr>
          <p:cNvPr id="116" name="Elbow Connector 115">
            <a:extLst>
              <a:ext uri="{FF2B5EF4-FFF2-40B4-BE49-F238E27FC236}">
                <a16:creationId xmlns:a16="http://schemas.microsoft.com/office/drawing/2014/main" id="{129C1ADB-4DEA-C04D-8F85-08BDFDCDC417}"/>
              </a:ext>
            </a:extLst>
          </p:cNvPr>
          <p:cNvCxnSpPr>
            <a:cxnSpLocks/>
            <a:stCxn id="21" idx="3"/>
            <a:endCxn id="64" idx="1"/>
          </p:cNvCxnSpPr>
          <p:nvPr/>
        </p:nvCxnSpPr>
        <p:spPr>
          <a:xfrm flipV="1">
            <a:off x="9552384" y="2088004"/>
            <a:ext cx="553433" cy="2512142"/>
          </a:xfrm>
          <a:prstGeom prst="bentConnector3">
            <a:avLst>
              <a:gd name="adj1" fmla="val 5000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1" name="Graphic 120" descr="Group of people with solid fill">
            <a:extLst>
              <a:ext uri="{FF2B5EF4-FFF2-40B4-BE49-F238E27FC236}">
                <a16:creationId xmlns:a16="http://schemas.microsoft.com/office/drawing/2014/main" id="{C072A732-3140-804F-87C9-DFCC9C250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3443" y="328416"/>
            <a:ext cx="914400" cy="914400"/>
          </a:xfrm>
          <a:prstGeom prst="rect">
            <a:avLst/>
          </a:prstGeom>
        </p:spPr>
      </p:pic>
      <p:pic>
        <p:nvPicPr>
          <p:cNvPr id="123" name="Graphic 122" descr="Group of people outline">
            <a:extLst>
              <a:ext uri="{FF2B5EF4-FFF2-40B4-BE49-F238E27FC236}">
                <a16:creationId xmlns:a16="http://schemas.microsoft.com/office/drawing/2014/main" id="{9AC6F6B0-9674-EC41-9431-9AE27C46FA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6055" y="1144771"/>
            <a:ext cx="914400" cy="914400"/>
          </a:xfrm>
          <a:prstGeom prst="rect">
            <a:avLst/>
          </a:prstGeom>
        </p:spPr>
      </p:pic>
      <p:pic>
        <p:nvPicPr>
          <p:cNvPr id="125" name="Graphic 124" descr="Hospital outline">
            <a:extLst>
              <a:ext uri="{FF2B5EF4-FFF2-40B4-BE49-F238E27FC236}">
                <a16:creationId xmlns:a16="http://schemas.microsoft.com/office/drawing/2014/main" id="{4E47DCF4-1AEF-3D42-8272-D6018970A2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98946" y="1644280"/>
            <a:ext cx="914400" cy="914400"/>
          </a:xfrm>
          <a:prstGeom prst="rect">
            <a:avLst/>
          </a:prstGeom>
        </p:spPr>
      </p:pic>
      <p:pic>
        <p:nvPicPr>
          <p:cNvPr id="129" name="Graphic 128" descr="Group with solid fill">
            <a:extLst>
              <a:ext uri="{FF2B5EF4-FFF2-40B4-BE49-F238E27FC236}">
                <a16:creationId xmlns:a16="http://schemas.microsoft.com/office/drawing/2014/main" id="{40C885AC-D606-B94B-9194-E55332BCF7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91706" y="4885579"/>
            <a:ext cx="914400" cy="914400"/>
          </a:xfrm>
          <a:prstGeom prst="rect">
            <a:avLst/>
          </a:prstGeom>
        </p:spPr>
      </p:pic>
      <p:pic>
        <p:nvPicPr>
          <p:cNvPr id="131" name="Graphic 130" descr="Inpatient outline">
            <a:extLst>
              <a:ext uri="{FF2B5EF4-FFF2-40B4-BE49-F238E27FC236}">
                <a16:creationId xmlns:a16="http://schemas.microsoft.com/office/drawing/2014/main" id="{2A0ED6B7-4B69-CE48-BADD-E6146C75DF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1081" y="4346685"/>
            <a:ext cx="484178" cy="484178"/>
          </a:xfrm>
          <a:prstGeom prst="rect">
            <a:avLst/>
          </a:prstGeom>
        </p:spPr>
      </p:pic>
      <p:pic>
        <p:nvPicPr>
          <p:cNvPr id="132" name="Graphic 131" descr="Inpatient outline">
            <a:extLst>
              <a:ext uri="{FF2B5EF4-FFF2-40B4-BE49-F238E27FC236}">
                <a16:creationId xmlns:a16="http://schemas.microsoft.com/office/drawing/2014/main" id="{E10B9BB2-9CE5-8A44-A7B1-10457CF747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8192" y="5743891"/>
            <a:ext cx="457200" cy="457200"/>
          </a:xfrm>
          <a:prstGeom prst="rect">
            <a:avLst/>
          </a:prstGeom>
        </p:spPr>
      </p:pic>
      <p:pic>
        <p:nvPicPr>
          <p:cNvPr id="134" name="Graphic 133" descr="Doctor female outline">
            <a:extLst>
              <a:ext uri="{FF2B5EF4-FFF2-40B4-BE49-F238E27FC236}">
                <a16:creationId xmlns:a16="http://schemas.microsoft.com/office/drawing/2014/main" id="{1EB4C7CB-8D59-7741-828E-FB958B22E41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0784" y="3156890"/>
            <a:ext cx="498119" cy="498119"/>
          </a:xfrm>
          <a:prstGeom prst="rect">
            <a:avLst/>
          </a:prstGeom>
        </p:spPr>
      </p:pic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5154B2FE-E698-5941-874C-10EB31B8E3CA}"/>
              </a:ext>
            </a:extLst>
          </p:cNvPr>
          <p:cNvCxnSpPr>
            <a:cxnSpLocks/>
          </p:cNvCxnSpPr>
          <p:nvPr/>
        </p:nvCxnSpPr>
        <p:spPr>
          <a:xfrm>
            <a:off x="2858472" y="1282966"/>
            <a:ext cx="6156" cy="35493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315388F6-5DF6-6549-A2A6-245177EE679C}"/>
              </a:ext>
            </a:extLst>
          </p:cNvPr>
          <p:cNvSpPr txBox="1"/>
          <p:nvPr/>
        </p:nvSpPr>
        <p:spPr>
          <a:xfrm>
            <a:off x="7868837" y="5454338"/>
            <a:ext cx="1637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Bedded care at intermediate facility (advanced assessment)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1C6C434-45B1-5F44-BD2F-42D4498F69D5}"/>
              </a:ext>
            </a:extLst>
          </p:cNvPr>
          <p:cNvSpPr txBox="1"/>
          <p:nvPr/>
        </p:nvSpPr>
        <p:spPr>
          <a:xfrm>
            <a:off x="7950702" y="2951427"/>
            <a:ext cx="1392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Daily visits at usual place of residence</a:t>
            </a:r>
          </a:p>
        </p:txBody>
      </p:sp>
      <p:sp>
        <p:nvSpPr>
          <p:cNvPr id="73" name="Rounded Rectangle 2">
            <a:extLst>
              <a:ext uri="{FF2B5EF4-FFF2-40B4-BE49-F238E27FC236}">
                <a16:creationId xmlns:a16="http://schemas.microsoft.com/office/drawing/2014/main" id="{AE7529DC-9BE8-4DAF-A9BB-F87285AB8739}"/>
              </a:ext>
            </a:extLst>
          </p:cNvPr>
          <p:cNvSpPr/>
          <p:nvPr/>
        </p:nvSpPr>
        <p:spPr>
          <a:xfrm>
            <a:off x="690589" y="2535644"/>
            <a:ext cx="9653883" cy="416529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Text Box 6">
            <a:extLst>
              <a:ext uri="{FF2B5EF4-FFF2-40B4-BE49-F238E27FC236}">
                <a16:creationId xmlns:a16="http://schemas.microsoft.com/office/drawing/2014/main" id="{665012FA-C1E5-49E7-B5BC-FC08536AEC86}"/>
              </a:ext>
            </a:extLst>
          </p:cNvPr>
          <p:cNvSpPr txBox="1"/>
          <p:nvPr/>
        </p:nvSpPr>
        <p:spPr>
          <a:xfrm>
            <a:off x="3208642" y="2613940"/>
            <a:ext cx="3524367" cy="337487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DengXian"/>
                <a:cs typeface="Times New Roman" panose="02020603050405020304" pitchFamily="18" charset="0"/>
              </a:rPr>
              <a:t>Intermediate care-up to 6 weeks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FA60E85-F906-445B-B8CE-4B5629D1A608}"/>
              </a:ext>
            </a:extLst>
          </p:cNvPr>
          <p:cNvSpPr txBox="1"/>
          <p:nvPr/>
        </p:nvSpPr>
        <p:spPr>
          <a:xfrm>
            <a:off x="10685136" y="2929996"/>
            <a:ext cx="106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‘Visits’ model</a:t>
            </a:r>
            <a:endParaRPr kumimoji="0" lang="en-T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80AB679-7C65-4873-818C-C5920C8AC618}"/>
              </a:ext>
            </a:extLst>
          </p:cNvPr>
          <p:cNvCxnSpPr>
            <a:cxnSpLocks/>
          </p:cNvCxnSpPr>
          <p:nvPr/>
        </p:nvCxnSpPr>
        <p:spPr>
          <a:xfrm flipH="1">
            <a:off x="9451701" y="3247500"/>
            <a:ext cx="1342042" cy="144542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0F268D2-648E-4457-93C5-301967E088A2}"/>
              </a:ext>
            </a:extLst>
          </p:cNvPr>
          <p:cNvSpPr txBox="1"/>
          <p:nvPr/>
        </p:nvSpPr>
        <p:spPr>
          <a:xfrm>
            <a:off x="10616404" y="4966224"/>
            <a:ext cx="976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‘Bedded’ model</a:t>
            </a:r>
            <a:endParaRPr kumimoji="0" lang="en-TR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48C412B-1E77-4642-8FFE-801D500A22F2}"/>
              </a:ext>
            </a:extLst>
          </p:cNvPr>
          <p:cNvCxnSpPr>
            <a:cxnSpLocks/>
            <a:stCxn id="85" idx="1"/>
            <a:endCxn id="47" idx="3"/>
          </p:cNvCxnSpPr>
          <p:nvPr/>
        </p:nvCxnSpPr>
        <p:spPr>
          <a:xfrm flipH="1" flipV="1">
            <a:off x="9411100" y="4600208"/>
            <a:ext cx="1205304" cy="658404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C82ADAA-E652-44AC-9235-82E423F71F3C}"/>
              </a:ext>
            </a:extLst>
          </p:cNvPr>
          <p:cNvCxnSpPr>
            <a:cxnSpLocks/>
            <a:stCxn id="85" idx="1"/>
            <a:endCxn id="145" idx="3"/>
          </p:cNvCxnSpPr>
          <p:nvPr/>
        </p:nvCxnSpPr>
        <p:spPr>
          <a:xfrm flipH="1">
            <a:off x="9506301" y="5258612"/>
            <a:ext cx="1110103" cy="734335"/>
          </a:xfrm>
          <a:prstGeom prst="straightConnector1">
            <a:avLst/>
          </a:prstGeom>
          <a:noFill/>
          <a:ln w="635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6402B06F-6557-4BAF-8D56-31A230F0EBB0}"/>
              </a:ext>
            </a:extLst>
          </p:cNvPr>
          <p:cNvSpPr/>
          <p:nvPr/>
        </p:nvSpPr>
        <p:spPr>
          <a:xfrm>
            <a:off x="6836713" y="3011243"/>
            <a:ext cx="599081" cy="4222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i="1" kern="0" noProof="0" dirty="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kumimoji="0" lang="en-GB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%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A1C78C-AA95-4776-990D-8D78564A3024}"/>
              </a:ext>
            </a:extLst>
          </p:cNvPr>
          <p:cNvSpPr/>
          <p:nvPr/>
        </p:nvSpPr>
        <p:spPr>
          <a:xfrm>
            <a:off x="6826193" y="4193675"/>
            <a:ext cx="599081" cy="4222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i="1" kern="0" dirty="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kumimoji="0" lang="en-GB" sz="16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%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11EAB6-A298-45B9-ABD5-540EFE04A892}"/>
              </a:ext>
            </a:extLst>
          </p:cNvPr>
          <p:cNvSpPr/>
          <p:nvPr/>
        </p:nvSpPr>
        <p:spPr>
          <a:xfrm>
            <a:off x="6842095" y="5602130"/>
            <a:ext cx="599081" cy="422281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i="1" kern="0" dirty="0">
                <a:solidFill>
                  <a:prstClr val="black"/>
                </a:solidFill>
                <a:latin typeface="Calibri" panose="020F0502020204030204"/>
              </a:rPr>
              <a:t>Z%</a:t>
            </a:r>
            <a:endParaRPr kumimoji="0" lang="en-GB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8195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7" grpId="0" animBg="1"/>
      <p:bldP spid="9" grpId="0" animBg="1"/>
      <p:bldP spid="12" grpId="0"/>
      <p:bldP spid="64" grpId="0" animBg="1"/>
      <p:bldP spid="15" grpId="0"/>
      <p:bldP spid="16" grpId="0"/>
      <p:bldP spid="71" grpId="0"/>
      <p:bldP spid="19" grpId="0" animBg="1"/>
      <p:bldP spid="21" grpId="0" animBg="1"/>
      <p:bldP spid="22" grpId="0" animBg="1"/>
      <p:bldP spid="72" grpId="0"/>
      <p:bldP spid="39" grpId="0" animBg="1"/>
      <p:bldP spid="44" grpId="0" animBg="1"/>
      <p:bldP spid="45" grpId="0" animBg="1"/>
      <p:bldP spid="47" grpId="0"/>
      <p:bldP spid="145" grpId="0"/>
      <p:bldP spid="146" grpId="0"/>
      <p:bldP spid="73" grpId="0" animBg="1"/>
      <p:bldP spid="74" grpId="0"/>
      <p:bldP spid="78" grpId="0"/>
      <p:bldP spid="85" grpId="0"/>
      <p:bldP spid="52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271681"/>
            <a:ext cx="3888432" cy="55399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4359"/>
                </a:solidFill>
              </a:rPr>
              <a:t>Model variants</a:t>
            </a:r>
            <a:endParaRPr lang="en-GB" dirty="0">
              <a:solidFill>
                <a:srgbClr val="004359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3432" y="1340768"/>
            <a:ext cx="4032448" cy="45365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Bedded care</a:t>
            </a:r>
          </a:p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Care is provided in community or care home beds</a:t>
            </a: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Length of Stay 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is variable</a:t>
            </a: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admitted patient consumes one service channel (bed) from admission to discharge</a:t>
            </a: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There are a fixed number of service channels (bed capacity)</a:t>
            </a: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60096" y="1340768"/>
            <a:ext cx="4032448" cy="45365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Visits-based care</a:t>
            </a:r>
          </a:p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Care is provided at the patient’s own home through daily visits</a:t>
            </a: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‘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’ is variable</a:t>
            </a: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Each patient ‘consumes’ a </a:t>
            </a: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different (reducing) number of daily home visits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over their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Capacity (max daily home visits) cannot be exceeded by demanded home visits for patients ‘admitted’ by the service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4324" y="6271706"/>
            <a:ext cx="824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887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Our model is adapted for both of the above</a:t>
            </a:r>
          </a:p>
        </p:txBody>
      </p:sp>
    </p:spTree>
    <p:extLst>
      <p:ext uri="{BB962C8B-B14F-4D97-AF65-F5344CB8AC3E}">
        <p14:creationId xmlns:p14="http://schemas.microsoft.com/office/powerpoint/2010/main" val="406078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476672"/>
            <a:ext cx="8352480" cy="55399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4359"/>
                </a:solidFill>
              </a:rPr>
              <a:t>Deterministic vs Stochastic methods</a:t>
            </a:r>
            <a:endParaRPr lang="en-GB" dirty="0">
              <a:solidFill>
                <a:srgbClr val="004359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1424" y="1628800"/>
            <a:ext cx="10369152" cy="46085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For patient flow pathway modelling, health services (</a:t>
            </a:r>
            <a:r>
              <a:rPr lang="en-GB" sz="2400" i="1" dirty="0"/>
              <a:t>still</a:t>
            </a:r>
            <a:r>
              <a:rPr lang="en-GB" sz="2400" dirty="0"/>
              <a:t>) typically rely on simple spreadsheet ‘tools’ using </a:t>
            </a:r>
            <a:r>
              <a:rPr lang="en-GB" sz="2400" b="1" dirty="0">
                <a:solidFill>
                  <a:schemeClr val="accent2"/>
                </a:solidFill>
              </a:rPr>
              <a:t>average</a:t>
            </a:r>
            <a:r>
              <a:rPr lang="en-GB" sz="2400" dirty="0"/>
              <a:t> arrival rates and </a:t>
            </a:r>
            <a:r>
              <a:rPr lang="en-GB" sz="2400" dirty="0" err="1"/>
              <a:t>LoS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know that planning by averages can lead to </a:t>
            </a:r>
            <a:r>
              <a:rPr lang="en-GB" sz="2400" b="1" dirty="0">
                <a:solidFill>
                  <a:schemeClr val="accent1"/>
                </a:solidFill>
              </a:rPr>
              <a:t>substantial under-estimation of required capacity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Stochastic methods can provide much more reliable results by </a:t>
            </a:r>
            <a:r>
              <a:rPr lang="en-GB" sz="2400" b="1" dirty="0">
                <a:solidFill>
                  <a:schemeClr val="accent2"/>
                </a:solidFill>
              </a:rPr>
              <a:t>capturing variability </a:t>
            </a:r>
            <a:r>
              <a:rPr lang="en-GB" sz="2400" dirty="0"/>
              <a:t>in the input parameters of the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are developing a purpose-built, easy-to-use, </a:t>
            </a:r>
            <a:r>
              <a:rPr lang="en-GB" sz="2400" b="1" dirty="0">
                <a:solidFill>
                  <a:schemeClr val="accent1"/>
                </a:solidFill>
              </a:rPr>
              <a:t>open-source</a:t>
            </a:r>
            <a:r>
              <a:rPr lang="en-GB" sz="2400" dirty="0"/>
              <a:t> simulation tool coded in R</a:t>
            </a:r>
          </a:p>
        </p:txBody>
      </p:sp>
    </p:spTree>
    <p:extLst>
      <p:ext uri="{BB962C8B-B14F-4D97-AF65-F5344CB8AC3E}">
        <p14:creationId xmlns:p14="http://schemas.microsoft.com/office/powerpoint/2010/main" val="260138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BNSSG PowerPoint Template">
  <a:themeElements>
    <a:clrScheme name="NHS BNSSG 3-18">
      <a:dk1>
        <a:sysClr val="windowText" lastClr="000000"/>
      </a:dk1>
      <a:lt1>
        <a:sysClr val="window" lastClr="FFFFFF"/>
      </a:lt1>
      <a:dk2>
        <a:srgbClr val="425563"/>
      </a:dk2>
      <a:lt2>
        <a:srgbClr val="E8EDEE"/>
      </a:lt2>
      <a:accent1>
        <a:srgbClr val="005EB8"/>
      </a:accent1>
      <a:accent2>
        <a:srgbClr val="AE2573"/>
      </a:accent2>
      <a:accent3>
        <a:srgbClr val="003087"/>
      </a:accent3>
      <a:accent4>
        <a:srgbClr val="7C2855"/>
      </a:accent4>
      <a:accent5>
        <a:srgbClr val="41B6E6"/>
      </a:accent5>
      <a:accent6>
        <a:srgbClr val="00A499"/>
      </a:accent6>
      <a:hlink>
        <a:srgbClr val="000000"/>
      </a:hlink>
      <a:folHlink>
        <a:srgbClr val="005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28682</TotalTime>
  <Words>1261</Words>
  <Application>Microsoft Macintosh PowerPoint</Application>
  <PresentationFormat>Widescreen</PresentationFormat>
  <Paragraphs>227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</vt:lpstr>
      <vt:lpstr>BNSSG PowerPoint Template</vt:lpstr>
      <vt:lpstr>A simulation model for determining intermediate care capacity requirements along the complex discharge pathway</vt:lpstr>
      <vt:lpstr>Outline</vt:lpstr>
      <vt:lpstr>Transfers of care between acute &amp; social care</vt:lpstr>
      <vt:lpstr>PowerPoint Presentation</vt:lpstr>
      <vt:lpstr>Improving Patient flow between Acute, Community and Social care (IPACS) project</vt:lpstr>
      <vt:lpstr>Vision of IPACS project </vt:lpstr>
      <vt:lpstr>PowerPoint Presentation</vt:lpstr>
      <vt:lpstr>Model variants</vt:lpstr>
      <vt:lpstr>Deterministic vs Stochastic methods</vt:lpstr>
      <vt:lpstr>IPACS Routine Report workflow</vt:lpstr>
      <vt:lpstr>PowerPoint Presentation</vt:lpstr>
      <vt:lpstr>PowerPoint Presentation</vt:lpstr>
      <vt:lpstr>Application</vt:lpstr>
      <vt:lpstr>Scenario analysis</vt:lpstr>
      <vt:lpstr>Sample Outputs – Bristol</vt:lpstr>
      <vt:lpstr>Main Insights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simulation model for determining intermediate care capacity requirements along the complex discharge pathway</dc:title>
  <dc:creator>Zehra Onen Dumlu</dc:creator>
  <cp:lastModifiedBy>Zehra Onen Dumlu</cp:lastModifiedBy>
  <cp:revision>17</cp:revision>
  <dcterms:created xsi:type="dcterms:W3CDTF">2022-07-06T12:49:03Z</dcterms:created>
  <dcterms:modified xsi:type="dcterms:W3CDTF">2022-11-08T18:42:32Z</dcterms:modified>
</cp:coreProperties>
</file>